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71" r:id="rId7"/>
    <p:sldId id="272" r:id="rId8"/>
    <p:sldId id="274" r:id="rId9"/>
    <p:sldId id="275" r:id="rId10"/>
    <p:sldId id="277" r:id="rId11"/>
    <p:sldId id="278" r:id="rId12"/>
    <p:sldId id="279" r:id="rId13"/>
    <p:sldId id="280" r:id="rId14"/>
    <p:sldId id="276" r:id="rId15"/>
    <p:sldId id="261" r:id="rId16"/>
    <p:sldId id="281" r:id="rId17"/>
    <p:sldId id="273" r:id="rId18"/>
    <p:sldId id="266" r:id="rId19"/>
  </p:sldIdLst>
  <p:sldSz cx="18288000" cy="10287000"/>
  <p:notesSz cx="6858000" cy="9144000"/>
  <p:embeddedFontLst>
    <p:embeddedFont>
      <p:font typeface="Cascadia Code" panose="020B0609020000020004" pitchFamily="49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Hero" panose="020B0604020202020204" charset="0"/>
      <p:regular r:id="rId29"/>
    </p:embeddedFont>
    <p:embeddedFont>
      <p:font typeface="Hero Bold" panose="020B0604020202020204" charset="0"/>
      <p:regular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AE02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0" d="100"/>
          <a:sy n="90" d="100"/>
        </p:scale>
        <p:origin x="1332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0B9AC5-F9FC-437F-AAE7-1158D889A3C9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</dgm:pt>
    <dgm:pt modelId="{0B7D3FD2-DBAC-439D-8AD7-CC577B4467C2}">
      <dgm:prSet phldrT="[Text]" phldr="1"/>
      <dgm:spPr/>
      <dgm:t>
        <a:bodyPr/>
        <a:lstStyle/>
        <a:p>
          <a:endParaRPr lang="en-US" dirty="0">
            <a:noFill/>
          </a:endParaRPr>
        </a:p>
      </dgm:t>
    </dgm:pt>
    <dgm:pt modelId="{A5C360E8-A01C-42C8-8340-A10921962645}" type="sibTrans" cxnId="{7A9451C6-F79A-4CF0-BC9B-7E10D2952EF5}">
      <dgm:prSet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  <dgm:t>
        <a:bodyPr/>
        <a:lstStyle/>
        <a:p>
          <a:endParaRPr lang="en-US"/>
        </a:p>
      </dgm:t>
    </dgm:pt>
    <dgm:pt modelId="{A0D7F3A6-4647-4422-9881-C65B1320DC95}" type="parTrans" cxnId="{7A9451C6-F79A-4CF0-BC9B-7E10D2952EF5}">
      <dgm:prSet/>
      <dgm:spPr/>
      <dgm:t>
        <a:bodyPr/>
        <a:lstStyle/>
        <a:p>
          <a:endParaRPr lang="en-US"/>
        </a:p>
      </dgm:t>
    </dgm:pt>
    <dgm:pt modelId="{973CE717-308C-40F6-A724-6569B7E58387}" type="pres">
      <dgm:prSet presAssocID="{EC0B9AC5-F9FC-437F-AAE7-1158D889A3C9}" presName="Name0" presStyleCnt="0">
        <dgm:presLayoutVars>
          <dgm:dir/>
        </dgm:presLayoutVars>
      </dgm:prSet>
      <dgm:spPr/>
    </dgm:pt>
    <dgm:pt modelId="{E7942B83-ED4B-41FF-AEB0-ABC0AA049CFB}" type="pres">
      <dgm:prSet presAssocID="{A5C360E8-A01C-42C8-8340-A10921962645}" presName="picture_1" presStyleLbl="bgImgPlace1" presStyleIdx="0" presStyleCnt="1" custLinFactNeighborX="-11738" custLinFactNeighborY="-348"/>
      <dgm:spPr/>
    </dgm:pt>
    <dgm:pt modelId="{4C5B46D4-FE59-4CF6-B5FF-AC4AA1E836FD}" type="pres">
      <dgm:prSet presAssocID="{0B7D3FD2-DBAC-439D-8AD7-CC577B4467C2}" presName="text_1" presStyleLbl="node1" presStyleIdx="0" presStyleCnt="0">
        <dgm:presLayoutVars>
          <dgm:bulletEnabled val="1"/>
        </dgm:presLayoutVars>
      </dgm:prSet>
      <dgm:spPr/>
    </dgm:pt>
    <dgm:pt modelId="{43155D4C-AA0F-49FF-8387-0FB60E3929F8}" type="pres">
      <dgm:prSet presAssocID="{EC0B9AC5-F9FC-437F-AAE7-1158D889A3C9}" presName="maxNode" presStyleCnt="0"/>
      <dgm:spPr/>
    </dgm:pt>
    <dgm:pt modelId="{DB7F3DB1-9A13-4511-92C3-192CD32BA8A0}" type="pres">
      <dgm:prSet presAssocID="{EC0B9AC5-F9FC-437F-AAE7-1158D889A3C9}" presName="Name33" presStyleCnt="0"/>
      <dgm:spPr/>
    </dgm:pt>
  </dgm:ptLst>
  <dgm:cxnLst>
    <dgm:cxn modelId="{41EF4D19-00E6-49B9-8D52-D9226804C4DE}" type="presOf" srcId="{0B7D3FD2-DBAC-439D-8AD7-CC577B4467C2}" destId="{4C5B46D4-FE59-4CF6-B5FF-AC4AA1E836FD}" srcOrd="0" destOrd="0" presId="urn:microsoft.com/office/officeart/2008/layout/AccentedPicture"/>
    <dgm:cxn modelId="{10920376-8936-45DD-9A28-04B8EF3929AD}" type="presOf" srcId="{A5C360E8-A01C-42C8-8340-A10921962645}" destId="{E7942B83-ED4B-41FF-AEB0-ABC0AA049CFB}" srcOrd="0" destOrd="0" presId="urn:microsoft.com/office/officeart/2008/layout/AccentedPicture"/>
    <dgm:cxn modelId="{7A9451C6-F79A-4CF0-BC9B-7E10D2952EF5}" srcId="{EC0B9AC5-F9FC-437F-AAE7-1158D889A3C9}" destId="{0B7D3FD2-DBAC-439D-8AD7-CC577B4467C2}" srcOrd="0" destOrd="0" parTransId="{A0D7F3A6-4647-4422-9881-C65B1320DC95}" sibTransId="{A5C360E8-A01C-42C8-8340-A10921962645}"/>
    <dgm:cxn modelId="{BC3448CC-5741-4198-A71F-D68E009688C0}" type="presOf" srcId="{EC0B9AC5-F9FC-437F-AAE7-1158D889A3C9}" destId="{973CE717-308C-40F6-A724-6569B7E58387}" srcOrd="0" destOrd="0" presId="urn:microsoft.com/office/officeart/2008/layout/AccentedPicture"/>
    <dgm:cxn modelId="{D67549A5-1B18-4439-8A57-AA4C2B14A363}" type="presParOf" srcId="{973CE717-308C-40F6-A724-6569B7E58387}" destId="{E7942B83-ED4B-41FF-AEB0-ABC0AA049CFB}" srcOrd="0" destOrd="0" presId="urn:microsoft.com/office/officeart/2008/layout/AccentedPicture"/>
    <dgm:cxn modelId="{19D8A406-2407-46DA-ACDA-0ED5CCDB3476}" type="presParOf" srcId="{973CE717-308C-40F6-A724-6569B7E58387}" destId="{4C5B46D4-FE59-4CF6-B5FF-AC4AA1E836FD}" srcOrd="1" destOrd="0" presId="urn:microsoft.com/office/officeart/2008/layout/AccentedPicture"/>
    <dgm:cxn modelId="{F4812133-CC49-47A0-8C9A-B64E3151E7AD}" type="presParOf" srcId="{973CE717-308C-40F6-A724-6569B7E58387}" destId="{43155D4C-AA0F-49FF-8387-0FB60E3929F8}" srcOrd="2" destOrd="0" presId="urn:microsoft.com/office/officeart/2008/layout/AccentedPicture"/>
    <dgm:cxn modelId="{2CCC787D-37C5-41B5-B9FD-D9A9BB9CBEF9}" type="presParOf" srcId="{43155D4C-AA0F-49FF-8387-0FB60E3929F8}" destId="{DB7F3DB1-9A13-4511-92C3-192CD32BA8A0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942B83-ED4B-41FF-AEB0-ABC0AA049CFB}">
      <dsp:nvSpPr>
        <dsp:cNvPr id="0" name=""/>
        <dsp:cNvSpPr/>
      </dsp:nvSpPr>
      <dsp:spPr>
        <a:xfrm>
          <a:off x="0" y="0"/>
          <a:ext cx="8065008" cy="10287000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5B46D4-FE59-4CF6-B5FF-AC4AA1E836FD}">
      <dsp:nvSpPr>
        <dsp:cNvPr id="0" name=""/>
        <dsp:cNvSpPr/>
      </dsp:nvSpPr>
      <dsp:spPr>
        <a:xfrm>
          <a:off x="1260825" y="4114800"/>
          <a:ext cx="6210056" cy="617220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65100" rIns="165100" bIns="165100" numCol="1" spcCol="1270" anchor="b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>
            <a:noFill/>
          </a:endParaRPr>
        </a:p>
      </dsp:txBody>
      <dsp:txXfrm>
        <a:off x="1260825" y="4114800"/>
        <a:ext cx="6210056" cy="6172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E0BF34-F28C-474E-ADB9-941D0748DF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981B8-3D0C-401B-8078-1B7DCA480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19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981B8-3D0C-401B-8078-1B7DCA4808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55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981B8-3D0C-401B-8078-1B7DCA4808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71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981B8-3D0C-401B-8078-1B7DCA4808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29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981B8-3D0C-401B-8078-1B7DCA4808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6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981B8-3D0C-401B-8078-1B7DCA4808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21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981B8-3D0C-401B-8078-1B7DCA4808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33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981B8-3D0C-401B-8078-1B7DCA4808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62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19.jpeg"/><Relationship Id="rId3" Type="http://schemas.openxmlformats.org/officeDocument/2006/relationships/image" Target="../media/image5.sv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18.sv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5" Type="http://schemas.openxmlformats.org/officeDocument/2006/relationships/image" Target="../media/image3.svg"/><Relationship Id="rId10" Type="http://schemas.openxmlformats.org/officeDocument/2006/relationships/image" Target="../media/image13.png"/><Relationship Id="rId19" Type="http://schemas.openxmlformats.org/officeDocument/2006/relationships/image" Target="../media/image20.png"/><Relationship Id="rId4" Type="http://schemas.openxmlformats.org/officeDocument/2006/relationships/image" Target="../media/image8.jpeg"/><Relationship Id="rId9" Type="http://schemas.openxmlformats.org/officeDocument/2006/relationships/image" Target="../media/image12.svg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12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3.sv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399456">
            <a:off x="-1813802" y="-2495326"/>
            <a:ext cx="6135305" cy="7582961"/>
          </a:xfrm>
          <a:custGeom>
            <a:avLst/>
            <a:gdLst/>
            <a:ahLst/>
            <a:cxnLst/>
            <a:rect l="l" t="t" r="r" b="b"/>
            <a:pathLst>
              <a:path w="6135305" h="7582961">
                <a:moveTo>
                  <a:pt x="0" y="0"/>
                </a:moveTo>
                <a:lnTo>
                  <a:pt x="6135305" y="0"/>
                </a:lnTo>
                <a:lnTo>
                  <a:pt x="6135305" y="7582962"/>
                </a:lnTo>
                <a:lnTo>
                  <a:pt x="0" y="75829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36589">
            <a:off x="6934917" y="3660604"/>
            <a:ext cx="7688159" cy="7688159"/>
          </a:xfrm>
          <a:custGeom>
            <a:avLst/>
            <a:gdLst/>
            <a:ahLst/>
            <a:cxnLst/>
            <a:rect l="l" t="t" r="r" b="b"/>
            <a:pathLst>
              <a:path w="7688159" h="7688159">
                <a:moveTo>
                  <a:pt x="0" y="0"/>
                </a:moveTo>
                <a:lnTo>
                  <a:pt x="7688158" y="0"/>
                </a:lnTo>
                <a:lnTo>
                  <a:pt x="7688158" y="7688158"/>
                </a:lnTo>
                <a:lnTo>
                  <a:pt x="0" y="76881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407891" y="0"/>
            <a:ext cx="9941458" cy="10401300"/>
            <a:chOff x="0" y="-13281"/>
            <a:chExt cx="1155144" cy="1208575"/>
          </a:xfrm>
        </p:grpSpPr>
        <p:sp>
          <p:nvSpPr>
            <p:cNvPr id="6" name="Freeform 6"/>
            <p:cNvSpPr/>
            <p:nvPr/>
          </p:nvSpPr>
          <p:spPr>
            <a:xfrm>
              <a:off x="0" y="-13281"/>
              <a:ext cx="1155144" cy="1208575"/>
            </a:xfrm>
            <a:custGeom>
              <a:avLst/>
              <a:gdLst/>
              <a:ahLst/>
              <a:cxnLst/>
              <a:rect l="l" t="t" r="r" b="b"/>
              <a:pathLst>
                <a:path w="1155144" h="1195294">
                  <a:moveTo>
                    <a:pt x="203200" y="0"/>
                  </a:moveTo>
                  <a:lnTo>
                    <a:pt x="1155144" y="0"/>
                  </a:lnTo>
                  <a:lnTo>
                    <a:pt x="951944" y="1195294"/>
                  </a:lnTo>
                  <a:lnTo>
                    <a:pt x="0" y="119529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7"/>
              <a:stretch>
                <a:fillRect t="-242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2255233" y="6531841"/>
            <a:ext cx="3510937" cy="1974902"/>
          </a:xfrm>
          <a:custGeom>
            <a:avLst/>
            <a:gdLst/>
            <a:ahLst/>
            <a:cxnLst/>
            <a:rect l="l" t="t" r="r" b="b"/>
            <a:pathLst>
              <a:path w="3510937" h="1974902">
                <a:moveTo>
                  <a:pt x="0" y="0"/>
                </a:moveTo>
                <a:lnTo>
                  <a:pt x="3510937" y="0"/>
                </a:lnTo>
                <a:lnTo>
                  <a:pt x="3510937" y="1974903"/>
                </a:lnTo>
                <a:lnTo>
                  <a:pt x="0" y="19749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904316" y="2644451"/>
            <a:ext cx="9130957" cy="416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66"/>
              </a:lnSpc>
            </a:pPr>
            <a:r>
              <a:rPr lang="en-US" sz="8766" spc="96" dirty="0">
                <a:solidFill>
                  <a:srgbClr val="F0F4F1"/>
                </a:solidFill>
                <a:latin typeface="Hero Bold"/>
                <a:ea typeface="Hero Bold"/>
                <a:cs typeface="Hero Bold"/>
                <a:sym typeface="Hero Bold"/>
              </a:rPr>
              <a:t>Microsoft Azure Community</a:t>
            </a:r>
          </a:p>
          <a:p>
            <a:pPr algn="l">
              <a:lnSpc>
                <a:spcPts val="10966"/>
              </a:lnSpc>
            </a:pPr>
            <a:r>
              <a:rPr lang="en-US" sz="8766" spc="96" dirty="0">
                <a:solidFill>
                  <a:srgbClr val="F0F4F1"/>
                </a:solidFill>
                <a:latin typeface="Hero Bold"/>
                <a:ea typeface="Hero Bold"/>
                <a:cs typeface="Hero Bold"/>
                <a:sym typeface="Hero Bold"/>
              </a:rPr>
              <a:t> Day 2025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99591" y="8409741"/>
            <a:ext cx="6141169" cy="37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2"/>
              </a:lnSpc>
            </a:pPr>
            <a:r>
              <a:rPr lang="en-US" sz="2400" spc="26" dirty="0">
                <a:solidFill>
                  <a:srgbClr val="F0F4F1"/>
                </a:solidFill>
                <a:latin typeface="Montserrat"/>
                <a:ea typeface="Montserrat"/>
                <a:cs typeface="Montserrat"/>
                <a:sym typeface="Montserrat"/>
              </a:rPr>
              <a:t>10 May |  Saturday | Sofia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52B0F-BFA6-241D-1094-1FFA6EC39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9D3DCD3-7F04-71EB-5496-46F96753149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4B48E68D-FDA8-A477-8F88-B8F2C22F62BF}"/>
              </a:ext>
            </a:extLst>
          </p:cNvPr>
          <p:cNvSpPr/>
          <p:nvPr/>
        </p:nvSpPr>
        <p:spPr>
          <a:xfrm>
            <a:off x="11043700" y="2072550"/>
            <a:ext cx="772388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B57500F2-A8BD-E1EB-A221-5C1DF6D637AC}"/>
              </a:ext>
            </a:extLst>
          </p:cNvPr>
          <p:cNvSpPr/>
          <p:nvPr/>
        </p:nvSpPr>
        <p:spPr>
          <a:xfrm>
            <a:off x="0" y="9655199"/>
            <a:ext cx="437549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A05AE8D-0BE1-B4DD-27C8-2C63BD8E6455}"/>
              </a:ext>
            </a:extLst>
          </p:cNvPr>
          <p:cNvSpPr/>
          <p:nvPr/>
        </p:nvSpPr>
        <p:spPr>
          <a:xfrm>
            <a:off x="-76200" y="8349946"/>
            <a:ext cx="1507028" cy="1937054"/>
          </a:xfrm>
          <a:custGeom>
            <a:avLst/>
            <a:gdLst/>
            <a:ahLst/>
            <a:cxnLst/>
            <a:rect l="l" t="t" r="r" b="b"/>
            <a:pathLst>
              <a:path w="1507028" h="1937054">
                <a:moveTo>
                  <a:pt x="0" y="0"/>
                </a:moveTo>
                <a:lnTo>
                  <a:pt x="1507027" y="0"/>
                </a:lnTo>
                <a:lnTo>
                  <a:pt x="1507027" y="1937054"/>
                </a:lnTo>
                <a:lnTo>
                  <a:pt x="0" y="19370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DF32B5A-6BEC-163C-CE77-01C61A7942E7}"/>
              </a:ext>
            </a:extLst>
          </p:cNvPr>
          <p:cNvSpPr txBox="1"/>
          <p:nvPr/>
        </p:nvSpPr>
        <p:spPr>
          <a:xfrm>
            <a:off x="1828800" y="5090789"/>
            <a:ext cx="9052990" cy="4324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586C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resource</a:t>
            </a:r>
            <a:r>
              <a:rPr lang="en-US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sqlServer</a:t>
            </a:r>
            <a:r>
              <a:rPr lang="en-US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Microsoft.Sql</a:t>
            </a:r>
            <a:r>
              <a:rPr lang="en-US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/servers@2024-05-01-preview'</a:t>
            </a:r>
            <a:r>
              <a:rPr lang="en-US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{</a:t>
            </a:r>
          </a:p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CCCCCC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</a:t>
            </a:r>
            <a:r>
              <a:rPr lang="en-US" b="0" dirty="0">
                <a:solidFill>
                  <a:srgbClr val="4EC9B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name</a:t>
            </a:r>
            <a:r>
              <a:rPr lang="en-US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sqlServerName</a:t>
            </a:r>
            <a:r>
              <a:rPr lang="en-US" dirty="0">
                <a:solidFill>
                  <a:srgbClr val="CE9178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b="0" dirty="0">
              <a:solidFill>
                <a:srgbClr val="CE9178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CCCCCC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</a:t>
            </a:r>
            <a:r>
              <a:rPr lang="en-US" b="0" dirty="0">
                <a:solidFill>
                  <a:srgbClr val="4EC9B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location</a:t>
            </a:r>
            <a:r>
              <a:rPr lang="en-US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resourceGroup</a:t>
            </a:r>
            <a:r>
              <a:rPr lang="en-US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().</a:t>
            </a:r>
            <a:r>
              <a:rPr lang="en-US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location</a:t>
            </a:r>
          </a:p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CCCCCC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</a:t>
            </a:r>
            <a:r>
              <a:rPr lang="en-US" b="0" dirty="0">
                <a:solidFill>
                  <a:srgbClr val="4EC9B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properties</a:t>
            </a:r>
            <a:r>
              <a:rPr lang="en-US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CCCCCC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...</a:t>
            </a:r>
          </a:p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CCCCCC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}</a:t>
            </a:r>
          </a:p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CCCCCC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3D3BC620-2DE8-0787-F12E-2A8AD49B77B2}"/>
              </a:ext>
            </a:extLst>
          </p:cNvPr>
          <p:cNvSpPr txBox="1"/>
          <p:nvPr/>
        </p:nvSpPr>
        <p:spPr>
          <a:xfrm>
            <a:off x="1433163" y="661692"/>
            <a:ext cx="9130957" cy="2749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66"/>
              </a:lnSpc>
            </a:pPr>
            <a:r>
              <a:rPr lang="en-US" sz="8766" spc="96" dirty="0">
                <a:solidFill>
                  <a:srgbClr val="F0F4F1"/>
                </a:solidFill>
                <a:latin typeface="Hero"/>
                <a:ea typeface="Hero"/>
                <a:cs typeface="Hero"/>
                <a:sym typeface="Hero"/>
              </a:rPr>
              <a:t>Resource Location</a:t>
            </a:r>
          </a:p>
        </p:txBody>
      </p:sp>
    </p:spTree>
    <p:extLst>
      <p:ext uri="{BB962C8B-B14F-4D97-AF65-F5344CB8AC3E}">
        <p14:creationId xmlns:p14="http://schemas.microsoft.com/office/powerpoint/2010/main" val="2859322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827F8-8927-1BE1-7A0F-BF25DBCAE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34BC48D-FD12-D80C-ABB2-9EC1B10A482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DA3C525-F250-9809-E65B-63EDC2277B40}"/>
              </a:ext>
            </a:extLst>
          </p:cNvPr>
          <p:cNvGrpSpPr/>
          <p:nvPr/>
        </p:nvGrpSpPr>
        <p:grpSpPr>
          <a:xfrm>
            <a:off x="1433163" y="6581896"/>
            <a:ext cx="15826137" cy="2142999"/>
            <a:chOff x="0" y="0"/>
            <a:chExt cx="4571509" cy="97956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DA9D499-30E9-50EF-0939-F78308095358}"/>
                </a:ext>
              </a:extLst>
            </p:cNvPr>
            <p:cNvSpPr/>
            <p:nvPr/>
          </p:nvSpPr>
          <p:spPr>
            <a:xfrm>
              <a:off x="0" y="0"/>
              <a:ext cx="4571509" cy="979563"/>
            </a:xfrm>
            <a:custGeom>
              <a:avLst/>
              <a:gdLst/>
              <a:ahLst/>
              <a:cxnLst/>
              <a:rect l="l" t="t" r="r" b="b"/>
              <a:pathLst>
                <a:path w="4571509" h="979563">
                  <a:moveTo>
                    <a:pt x="8805" y="0"/>
                  </a:moveTo>
                  <a:lnTo>
                    <a:pt x="4562704" y="0"/>
                  </a:lnTo>
                  <a:cubicBezTo>
                    <a:pt x="4565039" y="0"/>
                    <a:pt x="4567279" y="928"/>
                    <a:pt x="4568930" y="2579"/>
                  </a:cubicBezTo>
                  <a:cubicBezTo>
                    <a:pt x="4570581" y="4230"/>
                    <a:pt x="4571509" y="6470"/>
                    <a:pt x="4571509" y="8805"/>
                  </a:cubicBezTo>
                  <a:lnTo>
                    <a:pt x="4571509" y="970758"/>
                  </a:lnTo>
                  <a:cubicBezTo>
                    <a:pt x="4571509" y="975621"/>
                    <a:pt x="4567567" y="979563"/>
                    <a:pt x="4562704" y="979563"/>
                  </a:cubicBezTo>
                  <a:lnTo>
                    <a:pt x="8805" y="979563"/>
                  </a:lnTo>
                  <a:cubicBezTo>
                    <a:pt x="3942" y="979563"/>
                    <a:pt x="0" y="975621"/>
                    <a:pt x="0" y="970758"/>
                  </a:cubicBezTo>
                  <a:lnTo>
                    <a:pt x="0" y="8805"/>
                  </a:lnTo>
                  <a:cubicBezTo>
                    <a:pt x="0" y="3942"/>
                    <a:pt x="3942" y="0"/>
                    <a:pt x="88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3BABC">
                    <a:alpha val="68000"/>
                  </a:srgbClr>
                </a:gs>
                <a:gs pos="100000">
                  <a:srgbClr val="2C469A">
                    <a:alpha val="68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25326B3-6A9D-7548-FEE6-20CE1B0434F9}"/>
                </a:ext>
              </a:extLst>
            </p:cNvPr>
            <p:cNvSpPr txBox="1"/>
            <p:nvPr/>
          </p:nvSpPr>
          <p:spPr>
            <a:xfrm>
              <a:off x="0" y="-76200"/>
              <a:ext cx="4571509" cy="105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3814612A-A78D-1BB4-BB03-F2D1F77A6AAA}"/>
              </a:ext>
            </a:extLst>
          </p:cNvPr>
          <p:cNvGrpSpPr/>
          <p:nvPr/>
        </p:nvGrpSpPr>
        <p:grpSpPr>
          <a:xfrm>
            <a:off x="1433163" y="4136878"/>
            <a:ext cx="15826137" cy="1935650"/>
            <a:chOff x="0" y="0"/>
            <a:chExt cx="4571509" cy="23091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3D1FD7-8FB7-366D-836E-0877618CF6EE}"/>
                </a:ext>
              </a:extLst>
            </p:cNvPr>
            <p:cNvSpPr/>
            <p:nvPr/>
          </p:nvSpPr>
          <p:spPr>
            <a:xfrm>
              <a:off x="0" y="0"/>
              <a:ext cx="4571509" cy="230914"/>
            </a:xfrm>
            <a:custGeom>
              <a:avLst/>
              <a:gdLst/>
              <a:ahLst/>
              <a:cxnLst/>
              <a:rect l="l" t="t" r="r" b="b"/>
              <a:pathLst>
                <a:path w="4571509" h="230914">
                  <a:moveTo>
                    <a:pt x="8805" y="0"/>
                  </a:moveTo>
                  <a:lnTo>
                    <a:pt x="4562704" y="0"/>
                  </a:lnTo>
                  <a:cubicBezTo>
                    <a:pt x="4565039" y="0"/>
                    <a:pt x="4567279" y="928"/>
                    <a:pt x="4568930" y="2579"/>
                  </a:cubicBezTo>
                  <a:cubicBezTo>
                    <a:pt x="4570581" y="4230"/>
                    <a:pt x="4571509" y="6470"/>
                    <a:pt x="4571509" y="8805"/>
                  </a:cubicBezTo>
                  <a:lnTo>
                    <a:pt x="4571509" y="222109"/>
                  </a:lnTo>
                  <a:cubicBezTo>
                    <a:pt x="4571509" y="226972"/>
                    <a:pt x="4567567" y="230914"/>
                    <a:pt x="4562704" y="230914"/>
                  </a:cubicBezTo>
                  <a:lnTo>
                    <a:pt x="8805" y="230914"/>
                  </a:lnTo>
                  <a:cubicBezTo>
                    <a:pt x="3942" y="230914"/>
                    <a:pt x="0" y="226972"/>
                    <a:pt x="0" y="222109"/>
                  </a:cubicBezTo>
                  <a:lnTo>
                    <a:pt x="0" y="8805"/>
                  </a:lnTo>
                  <a:cubicBezTo>
                    <a:pt x="0" y="3942"/>
                    <a:pt x="3942" y="0"/>
                    <a:pt x="88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3BABC">
                    <a:alpha val="68000"/>
                  </a:srgbClr>
                </a:gs>
                <a:gs pos="100000">
                  <a:srgbClr val="2C469A">
                    <a:alpha val="68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1F22A7C-88F0-831B-727B-45F48C08CBF3}"/>
                </a:ext>
              </a:extLst>
            </p:cNvPr>
            <p:cNvSpPr txBox="1"/>
            <p:nvPr/>
          </p:nvSpPr>
          <p:spPr>
            <a:xfrm>
              <a:off x="0" y="-76200"/>
              <a:ext cx="4571509" cy="307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AutoShape 9">
            <a:extLst>
              <a:ext uri="{FF2B5EF4-FFF2-40B4-BE49-F238E27FC236}">
                <a16:creationId xmlns:a16="http://schemas.microsoft.com/office/drawing/2014/main" id="{6157DFA4-BEE5-ACF7-2B8A-07D6CC47BC17}"/>
              </a:ext>
            </a:extLst>
          </p:cNvPr>
          <p:cNvSpPr/>
          <p:nvPr/>
        </p:nvSpPr>
        <p:spPr>
          <a:xfrm>
            <a:off x="11043700" y="2072550"/>
            <a:ext cx="772388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AAE10915-0862-1F02-4FAC-B70DB70C7981}"/>
              </a:ext>
            </a:extLst>
          </p:cNvPr>
          <p:cNvSpPr/>
          <p:nvPr/>
        </p:nvSpPr>
        <p:spPr>
          <a:xfrm>
            <a:off x="0" y="9655199"/>
            <a:ext cx="437549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4CC1ECE5-85A1-0826-8BB5-31D2E9FBD954}"/>
              </a:ext>
            </a:extLst>
          </p:cNvPr>
          <p:cNvSpPr/>
          <p:nvPr/>
        </p:nvSpPr>
        <p:spPr>
          <a:xfrm>
            <a:off x="-76200" y="8349946"/>
            <a:ext cx="1507028" cy="1937054"/>
          </a:xfrm>
          <a:custGeom>
            <a:avLst/>
            <a:gdLst/>
            <a:ahLst/>
            <a:cxnLst/>
            <a:rect l="l" t="t" r="r" b="b"/>
            <a:pathLst>
              <a:path w="1507028" h="1937054">
                <a:moveTo>
                  <a:pt x="0" y="0"/>
                </a:moveTo>
                <a:lnTo>
                  <a:pt x="1507027" y="0"/>
                </a:lnTo>
                <a:lnTo>
                  <a:pt x="1507027" y="1937054"/>
                </a:lnTo>
                <a:lnTo>
                  <a:pt x="0" y="19370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62481B1-2F3B-2547-7CBC-BFF97AE29A4F}"/>
              </a:ext>
            </a:extLst>
          </p:cNvPr>
          <p:cNvSpPr txBox="1"/>
          <p:nvPr/>
        </p:nvSpPr>
        <p:spPr>
          <a:xfrm>
            <a:off x="1447800" y="6557637"/>
            <a:ext cx="15826136" cy="1898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06"/>
              </a:lnSpc>
            </a:pPr>
            <a:r>
              <a:rPr lang="en-US" sz="3400" dirty="0">
                <a:solidFill>
                  <a:srgbClr val="EE0000"/>
                </a:solidFill>
                <a:latin typeface="Hero" panose="020B0604020202020204" charset="0"/>
                <a:ea typeface="Montserrat"/>
                <a:cs typeface="Montserrat"/>
                <a:sym typeface="Montserrat"/>
              </a:rPr>
              <a:t>Do not use</a:t>
            </a:r>
          </a:p>
          <a:p>
            <a:pPr marL="342900" indent="-342900" algn="l">
              <a:lnSpc>
                <a:spcPts val="5106"/>
              </a:lnSpc>
              <a:buFont typeface="Arial" panose="020B0604020202020204" pitchFamily="34" charset="0"/>
              <a:buChar char="•"/>
            </a:pPr>
            <a:r>
              <a:rPr lang="en-US" sz="3110" dirty="0">
                <a:solidFill>
                  <a:srgbClr val="FFFFFF"/>
                </a:solidFill>
                <a:latin typeface="Hero" panose="020B0604020202020204" charset="0"/>
                <a:ea typeface="Montserrat"/>
                <a:cs typeface="Montserrat"/>
                <a:sym typeface="Montserrat"/>
              </a:rPr>
              <a:t>Tenant Scope, use scope: tenant() for resources like </a:t>
            </a:r>
            <a:r>
              <a:rPr lang="en-US" sz="3110" dirty="0" err="1">
                <a:solidFill>
                  <a:srgbClr val="FFFFFF"/>
                </a:solidFill>
                <a:latin typeface="Hero" panose="020B0604020202020204" charset="0"/>
                <a:ea typeface="Montserrat"/>
                <a:cs typeface="Montserrat"/>
                <a:sym typeface="Montserrat"/>
              </a:rPr>
              <a:t>Microsoft.Subscription</a:t>
            </a:r>
            <a:r>
              <a:rPr lang="en-US" sz="3110" dirty="0">
                <a:solidFill>
                  <a:srgbClr val="FFFFFF"/>
                </a:solidFill>
                <a:latin typeface="Hero" panose="020B0604020202020204" charset="0"/>
                <a:ea typeface="Montserrat"/>
                <a:cs typeface="Montserrat"/>
                <a:sym typeface="Montserrat"/>
              </a:rPr>
              <a:t>/aliases </a:t>
            </a:r>
          </a:p>
          <a:p>
            <a:pPr marL="342900" indent="-342900" algn="l">
              <a:lnSpc>
                <a:spcPts val="5106"/>
              </a:lnSpc>
              <a:buFont typeface="Arial" panose="020B0604020202020204" pitchFamily="34" charset="0"/>
              <a:buChar char="•"/>
            </a:pPr>
            <a:r>
              <a:rPr lang="en-US" sz="3110" dirty="0">
                <a:solidFill>
                  <a:srgbClr val="FFFFFF"/>
                </a:solidFill>
                <a:latin typeface="Hero" panose="020B0604020202020204" charset="0"/>
                <a:ea typeface="Montserrat"/>
                <a:cs typeface="Montserrat"/>
                <a:sym typeface="Montserrat"/>
              </a:rPr>
              <a:t>Resource Group Scope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BEC15A0-10EE-DEDE-B2C0-0EC0F3DCC2A3}"/>
              </a:ext>
            </a:extLst>
          </p:cNvPr>
          <p:cNvSpPr txBox="1"/>
          <p:nvPr/>
        </p:nvSpPr>
        <p:spPr>
          <a:xfrm>
            <a:off x="1447800" y="4211676"/>
            <a:ext cx="5776390" cy="165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53"/>
              </a:lnSpc>
            </a:pPr>
            <a:r>
              <a:rPr lang="en-US" sz="3400" b="1" dirty="0">
                <a:solidFill>
                  <a:srgbClr val="23AE02"/>
                </a:solidFill>
                <a:latin typeface="Hero"/>
                <a:ea typeface="Hero"/>
                <a:cs typeface="Hero"/>
                <a:sym typeface="Hero"/>
              </a:rPr>
              <a:t>Use</a:t>
            </a:r>
          </a:p>
          <a:p>
            <a:pPr marL="457200" indent="-457200" algn="l">
              <a:lnSpc>
                <a:spcPts val="4353"/>
              </a:lnSpc>
              <a:buFont typeface="Arial" panose="020B0604020202020204" pitchFamily="34" charset="0"/>
              <a:buChar char="•"/>
            </a:pPr>
            <a:r>
              <a:rPr lang="en-US" sz="3109" dirty="0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Subscription Scope</a:t>
            </a:r>
          </a:p>
          <a:p>
            <a:pPr marL="457200" indent="-457200" algn="l">
              <a:lnSpc>
                <a:spcPts val="4353"/>
              </a:lnSpc>
              <a:buFont typeface="Arial" panose="020B0604020202020204" pitchFamily="34" charset="0"/>
              <a:buChar char="•"/>
            </a:pPr>
            <a:r>
              <a:rPr lang="en-US" sz="3109" dirty="0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Management Group Scope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B06A2B22-E5AA-88CC-4808-5E80CA2E1020}"/>
              </a:ext>
            </a:extLst>
          </p:cNvPr>
          <p:cNvSpPr txBox="1"/>
          <p:nvPr/>
        </p:nvSpPr>
        <p:spPr>
          <a:xfrm>
            <a:off x="1433163" y="661692"/>
            <a:ext cx="9130957" cy="2749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66"/>
              </a:lnSpc>
            </a:pPr>
            <a:r>
              <a:rPr lang="en-US" sz="8766" spc="96" dirty="0">
                <a:solidFill>
                  <a:srgbClr val="F0F4F1"/>
                </a:solidFill>
                <a:latin typeface="Hero"/>
                <a:ea typeface="Hero"/>
                <a:cs typeface="Hero"/>
                <a:sym typeface="Hero"/>
              </a:rPr>
              <a:t>Deployment Scopes</a:t>
            </a:r>
          </a:p>
        </p:txBody>
      </p:sp>
    </p:spTree>
    <p:extLst>
      <p:ext uri="{BB962C8B-B14F-4D97-AF65-F5344CB8AC3E}">
        <p14:creationId xmlns:p14="http://schemas.microsoft.com/office/powerpoint/2010/main" val="3484007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33A07-12CE-2EC4-51F4-A61483958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477D801-4359-5818-45EF-62DA8DD6F21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DC1160C-9B72-A460-7325-5DF2FC531078}"/>
              </a:ext>
            </a:extLst>
          </p:cNvPr>
          <p:cNvGrpSpPr/>
          <p:nvPr/>
        </p:nvGrpSpPr>
        <p:grpSpPr>
          <a:xfrm>
            <a:off x="1433163" y="6318540"/>
            <a:ext cx="15826137" cy="2546333"/>
            <a:chOff x="0" y="0"/>
            <a:chExt cx="4571509" cy="97956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33D39BA-7140-635B-C8C3-ED32949C4BBE}"/>
                </a:ext>
              </a:extLst>
            </p:cNvPr>
            <p:cNvSpPr/>
            <p:nvPr/>
          </p:nvSpPr>
          <p:spPr>
            <a:xfrm>
              <a:off x="0" y="0"/>
              <a:ext cx="4571509" cy="979563"/>
            </a:xfrm>
            <a:custGeom>
              <a:avLst/>
              <a:gdLst/>
              <a:ahLst/>
              <a:cxnLst/>
              <a:rect l="l" t="t" r="r" b="b"/>
              <a:pathLst>
                <a:path w="4571509" h="979563">
                  <a:moveTo>
                    <a:pt x="8805" y="0"/>
                  </a:moveTo>
                  <a:lnTo>
                    <a:pt x="4562704" y="0"/>
                  </a:lnTo>
                  <a:cubicBezTo>
                    <a:pt x="4565039" y="0"/>
                    <a:pt x="4567279" y="928"/>
                    <a:pt x="4568930" y="2579"/>
                  </a:cubicBezTo>
                  <a:cubicBezTo>
                    <a:pt x="4570581" y="4230"/>
                    <a:pt x="4571509" y="6470"/>
                    <a:pt x="4571509" y="8805"/>
                  </a:cubicBezTo>
                  <a:lnTo>
                    <a:pt x="4571509" y="970758"/>
                  </a:lnTo>
                  <a:cubicBezTo>
                    <a:pt x="4571509" y="975621"/>
                    <a:pt x="4567567" y="979563"/>
                    <a:pt x="4562704" y="979563"/>
                  </a:cubicBezTo>
                  <a:lnTo>
                    <a:pt x="8805" y="979563"/>
                  </a:lnTo>
                  <a:cubicBezTo>
                    <a:pt x="3942" y="979563"/>
                    <a:pt x="0" y="975621"/>
                    <a:pt x="0" y="970758"/>
                  </a:cubicBezTo>
                  <a:lnTo>
                    <a:pt x="0" y="8805"/>
                  </a:lnTo>
                  <a:cubicBezTo>
                    <a:pt x="0" y="3942"/>
                    <a:pt x="3942" y="0"/>
                    <a:pt x="88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3BABC">
                    <a:alpha val="68000"/>
                  </a:srgbClr>
                </a:gs>
                <a:gs pos="100000">
                  <a:srgbClr val="2C469A">
                    <a:alpha val="68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F447EA1-C51F-EEF7-85DE-68329CEC5EE7}"/>
                </a:ext>
              </a:extLst>
            </p:cNvPr>
            <p:cNvSpPr txBox="1"/>
            <p:nvPr/>
          </p:nvSpPr>
          <p:spPr>
            <a:xfrm>
              <a:off x="0" y="-76200"/>
              <a:ext cx="4571509" cy="105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1088DB6-01D3-0E65-71DF-871662F6626F}"/>
              </a:ext>
            </a:extLst>
          </p:cNvPr>
          <p:cNvGrpSpPr/>
          <p:nvPr/>
        </p:nvGrpSpPr>
        <p:grpSpPr>
          <a:xfrm>
            <a:off x="1433163" y="4136877"/>
            <a:ext cx="15826137" cy="2010493"/>
            <a:chOff x="0" y="0"/>
            <a:chExt cx="4571509" cy="23091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958A4FF-BC49-15EC-A42B-3371E08AE9E0}"/>
                </a:ext>
              </a:extLst>
            </p:cNvPr>
            <p:cNvSpPr/>
            <p:nvPr/>
          </p:nvSpPr>
          <p:spPr>
            <a:xfrm>
              <a:off x="0" y="0"/>
              <a:ext cx="4571509" cy="230914"/>
            </a:xfrm>
            <a:custGeom>
              <a:avLst/>
              <a:gdLst/>
              <a:ahLst/>
              <a:cxnLst/>
              <a:rect l="l" t="t" r="r" b="b"/>
              <a:pathLst>
                <a:path w="4571509" h="230914">
                  <a:moveTo>
                    <a:pt x="8805" y="0"/>
                  </a:moveTo>
                  <a:lnTo>
                    <a:pt x="4562704" y="0"/>
                  </a:lnTo>
                  <a:cubicBezTo>
                    <a:pt x="4565039" y="0"/>
                    <a:pt x="4567279" y="928"/>
                    <a:pt x="4568930" y="2579"/>
                  </a:cubicBezTo>
                  <a:cubicBezTo>
                    <a:pt x="4570581" y="4230"/>
                    <a:pt x="4571509" y="6470"/>
                    <a:pt x="4571509" y="8805"/>
                  </a:cubicBezTo>
                  <a:lnTo>
                    <a:pt x="4571509" y="222109"/>
                  </a:lnTo>
                  <a:cubicBezTo>
                    <a:pt x="4571509" y="226972"/>
                    <a:pt x="4567567" y="230914"/>
                    <a:pt x="4562704" y="230914"/>
                  </a:cubicBezTo>
                  <a:lnTo>
                    <a:pt x="8805" y="230914"/>
                  </a:lnTo>
                  <a:cubicBezTo>
                    <a:pt x="3942" y="230914"/>
                    <a:pt x="0" y="226972"/>
                    <a:pt x="0" y="222109"/>
                  </a:cubicBezTo>
                  <a:lnTo>
                    <a:pt x="0" y="8805"/>
                  </a:lnTo>
                  <a:cubicBezTo>
                    <a:pt x="0" y="3942"/>
                    <a:pt x="3942" y="0"/>
                    <a:pt x="88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3BABC">
                    <a:alpha val="68000"/>
                  </a:srgbClr>
                </a:gs>
                <a:gs pos="100000">
                  <a:srgbClr val="2C469A">
                    <a:alpha val="68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42136E2-B1A9-3047-8897-0F47346817CD}"/>
                </a:ext>
              </a:extLst>
            </p:cNvPr>
            <p:cNvSpPr txBox="1"/>
            <p:nvPr/>
          </p:nvSpPr>
          <p:spPr>
            <a:xfrm>
              <a:off x="0" y="-76200"/>
              <a:ext cx="4571509" cy="307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AutoShape 9">
            <a:extLst>
              <a:ext uri="{FF2B5EF4-FFF2-40B4-BE49-F238E27FC236}">
                <a16:creationId xmlns:a16="http://schemas.microsoft.com/office/drawing/2014/main" id="{824B9013-56C9-679E-3F97-D2E2EA83DA2B}"/>
              </a:ext>
            </a:extLst>
          </p:cNvPr>
          <p:cNvSpPr/>
          <p:nvPr/>
        </p:nvSpPr>
        <p:spPr>
          <a:xfrm>
            <a:off x="11043700" y="2072550"/>
            <a:ext cx="772388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85EFC938-2FE9-74F1-8DF7-51F38F169558}"/>
              </a:ext>
            </a:extLst>
          </p:cNvPr>
          <p:cNvSpPr/>
          <p:nvPr/>
        </p:nvSpPr>
        <p:spPr>
          <a:xfrm>
            <a:off x="0" y="9655199"/>
            <a:ext cx="437549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EF2B6AA-BB8A-D8FB-EE08-6C41458F92C8}"/>
              </a:ext>
            </a:extLst>
          </p:cNvPr>
          <p:cNvSpPr/>
          <p:nvPr/>
        </p:nvSpPr>
        <p:spPr>
          <a:xfrm>
            <a:off x="-76200" y="8349946"/>
            <a:ext cx="1507028" cy="1937054"/>
          </a:xfrm>
          <a:custGeom>
            <a:avLst/>
            <a:gdLst/>
            <a:ahLst/>
            <a:cxnLst/>
            <a:rect l="l" t="t" r="r" b="b"/>
            <a:pathLst>
              <a:path w="1507028" h="1937054">
                <a:moveTo>
                  <a:pt x="0" y="0"/>
                </a:moveTo>
                <a:lnTo>
                  <a:pt x="1507027" y="0"/>
                </a:lnTo>
                <a:lnTo>
                  <a:pt x="1507027" y="1937054"/>
                </a:lnTo>
                <a:lnTo>
                  <a:pt x="0" y="19370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23652CF-4751-7E60-71D6-5D392CD0714E}"/>
              </a:ext>
            </a:extLst>
          </p:cNvPr>
          <p:cNvSpPr txBox="1"/>
          <p:nvPr/>
        </p:nvSpPr>
        <p:spPr>
          <a:xfrm>
            <a:off x="1600200" y="6147370"/>
            <a:ext cx="7315200" cy="2517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5106"/>
              </a:lnSpc>
              <a:buFont typeface="Arial" panose="020B0604020202020204" pitchFamily="34" charset="0"/>
              <a:buChar char="•"/>
            </a:pPr>
            <a:r>
              <a:rPr lang="en-US" sz="2042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Action on Unmanaged – Delete All</a:t>
            </a:r>
          </a:p>
          <a:p>
            <a:pPr marL="342900" indent="-342900" algn="l">
              <a:lnSpc>
                <a:spcPts val="5106"/>
              </a:lnSpc>
              <a:buFont typeface="Arial" panose="020B0604020202020204" pitchFamily="34" charset="0"/>
              <a:buChar char="•"/>
            </a:pPr>
            <a:r>
              <a:rPr lang="en-US" sz="2042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Deny Settings Mode – Deny Write and Delete</a:t>
            </a:r>
          </a:p>
          <a:p>
            <a:pPr marL="342900" indent="-342900" algn="l">
              <a:lnSpc>
                <a:spcPts val="5106"/>
              </a:lnSpc>
              <a:buFont typeface="Arial" panose="020B0604020202020204" pitchFamily="34" charset="0"/>
              <a:buChar char="•"/>
            </a:pPr>
            <a:r>
              <a:rPr lang="en-US" sz="2042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Exclude Actions related to operations</a:t>
            </a:r>
          </a:p>
          <a:p>
            <a:pPr marL="342900" indent="-342900" algn="l">
              <a:lnSpc>
                <a:spcPts val="5106"/>
              </a:lnSpc>
              <a:buFont typeface="Arial" panose="020B0604020202020204" pitchFamily="34" charset="0"/>
              <a:buChar char="•"/>
            </a:pPr>
            <a:r>
              <a:rPr lang="en-US" sz="2042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Exclude via Entra Groups and use PIM for Groups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CF07FEDB-C7D2-5F08-994D-71AF5114D7E9}"/>
              </a:ext>
            </a:extLst>
          </p:cNvPr>
          <p:cNvSpPr txBox="1"/>
          <p:nvPr/>
        </p:nvSpPr>
        <p:spPr>
          <a:xfrm>
            <a:off x="1433163" y="661692"/>
            <a:ext cx="9539637" cy="2749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966"/>
              </a:lnSpc>
            </a:pPr>
            <a:r>
              <a:rPr lang="en-US" sz="8766" spc="96" dirty="0">
                <a:solidFill>
                  <a:srgbClr val="F0F4F1"/>
                </a:solidFill>
                <a:latin typeface="Hero"/>
                <a:ea typeface="Hero"/>
                <a:cs typeface="Hero"/>
                <a:sym typeface="Hero"/>
              </a:rPr>
              <a:t>Use Deployment Stacks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9E3D4E-E9E6-56E8-EDCD-6E71F47FF97B}"/>
              </a:ext>
            </a:extLst>
          </p:cNvPr>
          <p:cNvSpPr txBox="1"/>
          <p:nvPr/>
        </p:nvSpPr>
        <p:spPr>
          <a:xfrm>
            <a:off x="1996010" y="4192829"/>
            <a:ext cx="47857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New-</a:t>
            </a:r>
            <a:r>
              <a:rPr lang="en-US" dirty="0" err="1">
                <a:solidFill>
                  <a:srgbClr val="002060"/>
                </a:solidFill>
              </a:rPr>
              <a:t>AzSubscriptionDeploymentStack</a:t>
            </a:r>
            <a:r>
              <a:rPr lang="en-US" dirty="0">
                <a:solidFill>
                  <a:srgbClr val="002060"/>
                </a:solidFill>
              </a:rPr>
              <a:t> `</a:t>
            </a:r>
          </a:p>
          <a:p>
            <a:r>
              <a:rPr lang="en-US" dirty="0">
                <a:solidFill>
                  <a:srgbClr val="002060"/>
                </a:solidFill>
              </a:rPr>
              <a:t>    -Name "&lt;deployment-stack-name&gt;" `</a:t>
            </a:r>
          </a:p>
          <a:p>
            <a:r>
              <a:rPr lang="en-US" dirty="0">
                <a:solidFill>
                  <a:srgbClr val="002060"/>
                </a:solidFill>
              </a:rPr>
              <a:t>    -Location "&lt;location&gt;" `</a:t>
            </a:r>
          </a:p>
          <a:p>
            <a:r>
              <a:rPr lang="en-US" dirty="0">
                <a:solidFill>
                  <a:srgbClr val="002060"/>
                </a:solidFill>
              </a:rPr>
              <a:t>    -</a:t>
            </a:r>
            <a:r>
              <a:rPr lang="en-US" dirty="0" err="1">
                <a:solidFill>
                  <a:srgbClr val="002060"/>
                </a:solidFill>
              </a:rPr>
              <a:t>TemplateFile</a:t>
            </a:r>
            <a:r>
              <a:rPr lang="en-US" dirty="0">
                <a:solidFill>
                  <a:srgbClr val="002060"/>
                </a:solidFill>
              </a:rPr>
              <a:t> "&lt;bicep-file-name&gt;" `</a:t>
            </a:r>
          </a:p>
          <a:p>
            <a:r>
              <a:rPr lang="en-US" dirty="0">
                <a:solidFill>
                  <a:srgbClr val="002060"/>
                </a:solidFill>
              </a:rPr>
              <a:t>    -</a:t>
            </a:r>
            <a:r>
              <a:rPr lang="en-US" dirty="0" err="1">
                <a:solidFill>
                  <a:srgbClr val="002060"/>
                </a:solidFill>
              </a:rPr>
              <a:t>ActionOnUnmanage</a:t>
            </a:r>
            <a:r>
              <a:rPr lang="en-US" dirty="0">
                <a:solidFill>
                  <a:srgbClr val="002060"/>
                </a:solidFill>
              </a:rPr>
              <a:t> “</a:t>
            </a:r>
            <a:r>
              <a:rPr lang="en-US" dirty="0" err="1">
                <a:solidFill>
                  <a:srgbClr val="002060"/>
                </a:solidFill>
              </a:rPr>
              <a:t>deleteAll</a:t>
            </a:r>
            <a:r>
              <a:rPr lang="en-US" dirty="0">
                <a:solidFill>
                  <a:srgbClr val="002060"/>
                </a:solidFill>
              </a:rPr>
              <a:t>" `</a:t>
            </a:r>
          </a:p>
          <a:p>
            <a:r>
              <a:rPr lang="en-US" dirty="0">
                <a:solidFill>
                  <a:srgbClr val="002060"/>
                </a:solidFill>
              </a:rPr>
              <a:t>    -</a:t>
            </a:r>
            <a:r>
              <a:rPr lang="en-US" dirty="0" err="1">
                <a:solidFill>
                  <a:srgbClr val="002060"/>
                </a:solidFill>
              </a:rPr>
              <a:t>DenySettingsMode</a:t>
            </a:r>
            <a:r>
              <a:rPr lang="en-US" dirty="0">
                <a:solidFill>
                  <a:srgbClr val="002060"/>
                </a:solidFill>
              </a:rPr>
              <a:t> “</a:t>
            </a:r>
            <a:r>
              <a:rPr lang="en-US" dirty="0" err="1">
                <a:solidFill>
                  <a:srgbClr val="002060"/>
                </a:solidFill>
              </a:rPr>
              <a:t>denyWriteAndDelete</a:t>
            </a:r>
            <a:r>
              <a:rPr lang="en-US" dirty="0">
                <a:solidFill>
                  <a:srgbClr val="002060"/>
                </a:solidFill>
              </a:rPr>
              <a:t>"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F0BD40-E52F-E1CA-EA56-81E365A59413}"/>
              </a:ext>
            </a:extLst>
          </p:cNvPr>
          <p:cNvSpPr txBox="1"/>
          <p:nvPr/>
        </p:nvSpPr>
        <p:spPr>
          <a:xfrm>
            <a:off x="10058400" y="4192829"/>
            <a:ext cx="556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az</a:t>
            </a:r>
            <a:r>
              <a:rPr lang="en-US" dirty="0">
                <a:solidFill>
                  <a:srgbClr val="002060"/>
                </a:solidFill>
              </a:rPr>
              <a:t> stack sub create \</a:t>
            </a:r>
          </a:p>
          <a:p>
            <a:r>
              <a:rPr lang="en-US" dirty="0">
                <a:solidFill>
                  <a:srgbClr val="002060"/>
                </a:solidFill>
              </a:rPr>
              <a:t>  --name '&lt;deployment-stack-name&gt;' \</a:t>
            </a:r>
          </a:p>
          <a:p>
            <a:r>
              <a:rPr lang="en-US" dirty="0">
                <a:solidFill>
                  <a:srgbClr val="002060"/>
                </a:solidFill>
              </a:rPr>
              <a:t>  --location '&lt;location&gt;' \</a:t>
            </a:r>
          </a:p>
          <a:p>
            <a:r>
              <a:rPr lang="en-US" dirty="0">
                <a:solidFill>
                  <a:srgbClr val="002060"/>
                </a:solidFill>
              </a:rPr>
              <a:t>  --template-file '&lt;bicep-file-name&gt;' \</a:t>
            </a:r>
          </a:p>
          <a:p>
            <a:r>
              <a:rPr lang="en-US" dirty="0">
                <a:solidFill>
                  <a:srgbClr val="002060"/>
                </a:solidFill>
              </a:rPr>
              <a:t>  --action-on-unmanage ‘</a:t>
            </a:r>
            <a:r>
              <a:rPr lang="en-US" dirty="0" err="1">
                <a:solidFill>
                  <a:srgbClr val="002060"/>
                </a:solidFill>
              </a:rPr>
              <a:t>deleteAll</a:t>
            </a:r>
            <a:r>
              <a:rPr lang="en-US" dirty="0">
                <a:solidFill>
                  <a:srgbClr val="002060"/>
                </a:solidFill>
              </a:rPr>
              <a:t>' \</a:t>
            </a:r>
          </a:p>
          <a:p>
            <a:r>
              <a:rPr lang="en-US" dirty="0">
                <a:solidFill>
                  <a:srgbClr val="002060"/>
                </a:solidFill>
              </a:rPr>
              <a:t>  --deny-settings-mode ‘</a:t>
            </a:r>
            <a:r>
              <a:rPr lang="en-US" dirty="0" err="1">
                <a:solidFill>
                  <a:srgbClr val="002060"/>
                </a:solidFill>
              </a:rPr>
              <a:t>denyWriteAndDelete</a:t>
            </a:r>
            <a:r>
              <a:rPr lang="en-US" dirty="0">
                <a:solidFill>
                  <a:srgbClr val="002060"/>
                </a:solidFill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937306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A8D8A-2DE8-6855-4AE5-3DF8F83CD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23351F6-F5E0-9218-388F-960F65026E0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C9921E6B-D9E1-B1B8-CB6E-3B04BF04B55C}"/>
              </a:ext>
            </a:extLst>
          </p:cNvPr>
          <p:cNvSpPr/>
          <p:nvPr/>
        </p:nvSpPr>
        <p:spPr>
          <a:xfrm>
            <a:off x="11043700" y="2072550"/>
            <a:ext cx="772388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E111C73C-170C-BDCF-E6AD-DC33D0BB6FC7}"/>
              </a:ext>
            </a:extLst>
          </p:cNvPr>
          <p:cNvSpPr/>
          <p:nvPr/>
        </p:nvSpPr>
        <p:spPr>
          <a:xfrm>
            <a:off x="0" y="9655199"/>
            <a:ext cx="437549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B58D45E-62D0-04F7-75E8-94768B44DB80}"/>
              </a:ext>
            </a:extLst>
          </p:cNvPr>
          <p:cNvSpPr/>
          <p:nvPr/>
        </p:nvSpPr>
        <p:spPr>
          <a:xfrm>
            <a:off x="-76200" y="8349946"/>
            <a:ext cx="1507028" cy="1937054"/>
          </a:xfrm>
          <a:custGeom>
            <a:avLst/>
            <a:gdLst/>
            <a:ahLst/>
            <a:cxnLst/>
            <a:rect l="l" t="t" r="r" b="b"/>
            <a:pathLst>
              <a:path w="1507028" h="1937054">
                <a:moveTo>
                  <a:pt x="0" y="0"/>
                </a:moveTo>
                <a:lnTo>
                  <a:pt x="1507027" y="0"/>
                </a:lnTo>
                <a:lnTo>
                  <a:pt x="1507027" y="1937054"/>
                </a:lnTo>
                <a:lnTo>
                  <a:pt x="0" y="1937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B9BC8D38-B994-39F4-0EB4-73DD1D377EEA}"/>
              </a:ext>
            </a:extLst>
          </p:cNvPr>
          <p:cNvSpPr txBox="1"/>
          <p:nvPr/>
        </p:nvSpPr>
        <p:spPr>
          <a:xfrm>
            <a:off x="1433163" y="661692"/>
            <a:ext cx="10835037" cy="4160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966"/>
              </a:lnSpc>
            </a:pPr>
            <a:r>
              <a:rPr lang="en-US" sz="8766" spc="96" dirty="0">
                <a:solidFill>
                  <a:srgbClr val="F0F4F1"/>
                </a:solidFill>
                <a:latin typeface="Hero"/>
                <a:ea typeface="Hero"/>
                <a:cs typeface="Hero"/>
                <a:sym typeface="Hero"/>
              </a:rPr>
              <a:t>Overcome for (loops) limitations with map() function</a:t>
            </a:r>
          </a:p>
        </p:txBody>
      </p:sp>
    </p:spTree>
    <p:extLst>
      <p:ext uri="{BB962C8B-B14F-4D97-AF65-F5344CB8AC3E}">
        <p14:creationId xmlns:p14="http://schemas.microsoft.com/office/powerpoint/2010/main" val="3101579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8BC06-E01E-C3A8-1398-9F81CBD99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B12D9DF-5B24-C9B6-FE82-0A1CA5973D0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079980D2-E306-7555-6928-D0394C652DA3}"/>
              </a:ext>
            </a:extLst>
          </p:cNvPr>
          <p:cNvSpPr/>
          <p:nvPr/>
        </p:nvSpPr>
        <p:spPr>
          <a:xfrm>
            <a:off x="11043700" y="2072550"/>
            <a:ext cx="772388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D666DA9C-12F2-3E57-5DAA-239640AC78C7}"/>
              </a:ext>
            </a:extLst>
          </p:cNvPr>
          <p:cNvSpPr/>
          <p:nvPr/>
        </p:nvSpPr>
        <p:spPr>
          <a:xfrm>
            <a:off x="0" y="9655199"/>
            <a:ext cx="437549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12A2912-4216-91CC-3A57-CE42EFCE919F}"/>
              </a:ext>
            </a:extLst>
          </p:cNvPr>
          <p:cNvSpPr/>
          <p:nvPr/>
        </p:nvSpPr>
        <p:spPr>
          <a:xfrm>
            <a:off x="-76200" y="8349946"/>
            <a:ext cx="1507028" cy="1937054"/>
          </a:xfrm>
          <a:custGeom>
            <a:avLst/>
            <a:gdLst/>
            <a:ahLst/>
            <a:cxnLst/>
            <a:rect l="l" t="t" r="r" b="b"/>
            <a:pathLst>
              <a:path w="1507028" h="1937054">
                <a:moveTo>
                  <a:pt x="0" y="0"/>
                </a:moveTo>
                <a:lnTo>
                  <a:pt x="1507027" y="0"/>
                </a:lnTo>
                <a:lnTo>
                  <a:pt x="1507027" y="1937054"/>
                </a:lnTo>
                <a:lnTo>
                  <a:pt x="0" y="1937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C41BC4F3-F36B-A800-F48E-85CB3A696CBD}"/>
              </a:ext>
            </a:extLst>
          </p:cNvPr>
          <p:cNvSpPr txBox="1"/>
          <p:nvPr/>
        </p:nvSpPr>
        <p:spPr>
          <a:xfrm>
            <a:off x="1433163" y="661692"/>
            <a:ext cx="9130957" cy="2749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66"/>
              </a:lnSpc>
            </a:pPr>
            <a:r>
              <a:rPr lang="en-US" sz="8766" spc="96" dirty="0">
                <a:solidFill>
                  <a:srgbClr val="F0F4F1"/>
                </a:solidFill>
                <a:latin typeface="Hero"/>
                <a:ea typeface="Hero"/>
                <a:cs typeface="Hero"/>
                <a:sym typeface="Hero"/>
              </a:rPr>
              <a:t>Spread Operator is Your Friend</a:t>
            </a:r>
          </a:p>
        </p:txBody>
      </p:sp>
    </p:spTree>
    <p:extLst>
      <p:ext uri="{BB962C8B-B14F-4D97-AF65-F5344CB8AC3E}">
        <p14:creationId xmlns:p14="http://schemas.microsoft.com/office/powerpoint/2010/main" val="4230066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33163" y="4073048"/>
            <a:ext cx="15826137" cy="4445904"/>
            <a:chOff x="0" y="0"/>
            <a:chExt cx="4571509" cy="9795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71509" cy="979563"/>
            </a:xfrm>
            <a:custGeom>
              <a:avLst/>
              <a:gdLst/>
              <a:ahLst/>
              <a:cxnLst/>
              <a:rect l="l" t="t" r="r" b="b"/>
              <a:pathLst>
                <a:path w="4571509" h="979563">
                  <a:moveTo>
                    <a:pt x="8805" y="0"/>
                  </a:moveTo>
                  <a:lnTo>
                    <a:pt x="4562704" y="0"/>
                  </a:lnTo>
                  <a:cubicBezTo>
                    <a:pt x="4565039" y="0"/>
                    <a:pt x="4567279" y="928"/>
                    <a:pt x="4568930" y="2579"/>
                  </a:cubicBezTo>
                  <a:cubicBezTo>
                    <a:pt x="4570581" y="4230"/>
                    <a:pt x="4571509" y="6470"/>
                    <a:pt x="4571509" y="8805"/>
                  </a:cubicBezTo>
                  <a:lnTo>
                    <a:pt x="4571509" y="970758"/>
                  </a:lnTo>
                  <a:cubicBezTo>
                    <a:pt x="4571509" y="975621"/>
                    <a:pt x="4567567" y="979563"/>
                    <a:pt x="4562704" y="979563"/>
                  </a:cubicBezTo>
                  <a:lnTo>
                    <a:pt x="8805" y="979563"/>
                  </a:lnTo>
                  <a:cubicBezTo>
                    <a:pt x="3942" y="979563"/>
                    <a:pt x="0" y="975621"/>
                    <a:pt x="0" y="970758"/>
                  </a:cubicBezTo>
                  <a:lnTo>
                    <a:pt x="0" y="8805"/>
                  </a:lnTo>
                  <a:cubicBezTo>
                    <a:pt x="0" y="3942"/>
                    <a:pt x="3942" y="0"/>
                    <a:pt x="88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3BABC">
                    <a:alpha val="68000"/>
                  </a:srgbClr>
                </a:gs>
                <a:gs pos="100000">
                  <a:srgbClr val="2C469A">
                    <a:alpha val="68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571509" cy="105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1043700" y="2072550"/>
            <a:ext cx="772388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0" y="9655199"/>
            <a:ext cx="437549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76200" y="8349946"/>
            <a:ext cx="1507028" cy="1937054"/>
          </a:xfrm>
          <a:custGeom>
            <a:avLst/>
            <a:gdLst/>
            <a:ahLst/>
            <a:cxnLst/>
            <a:rect l="l" t="t" r="r" b="b"/>
            <a:pathLst>
              <a:path w="1507028" h="1937054">
                <a:moveTo>
                  <a:pt x="0" y="0"/>
                </a:moveTo>
                <a:lnTo>
                  <a:pt x="1507027" y="0"/>
                </a:lnTo>
                <a:lnTo>
                  <a:pt x="1507027" y="1937054"/>
                </a:lnTo>
                <a:lnTo>
                  <a:pt x="0" y="1937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TextBox 16"/>
          <p:cNvSpPr txBox="1"/>
          <p:nvPr/>
        </p:nvSpPr>
        <p:spPr>
          <a:xfrm>
            <a:off x="1828800" y="4287515"/>
            <a:ext cx="15026037" cy="3908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353"/>
              </a:lnSpc>
              <a:buFont typeface="Arial" panose="020B0604020202020204" pitchFamily="34" charset="0"/>
              <a:buChar char="•"/>
            </a:pPr>
            <a:r>
              <a:rPr lang="en-US" sz="3109" dirty="0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Schemas</a:t>
            </a:r>
          </a:p>
          <a:p>
            <a:pPr marL="457200" indent="-457200" algn="l">
              <a:lnSpc>
                <a:spcPts val="4353"/>
              </a:lnSpc>
              <a:buFont typeface="Arial" panose="020B0604020202020204" pitchFamily="34" charset="0"/>
              <a:buChar char="•"/>
            </a:pPr>
            <a:r>
              <a:rPr lang="en-US" sz="3109" dirty="0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Document your input</a:t>
            </a:r>
          </a:p>
          <a:p>
            <a:pPr marL="457200" indent="-457200" algn="l">
              <a:lnSpc>
                <a:spcPts val="4353"/>
              </a:lnSpc>
              <a:buFont typeface="Arial" panose="020B0604020202020204" pitchFamily="34" charset="0"/>
              <a:buChar char="•"/>
            </a:pPr>
            <a:r>
              <a:rPr lang="en-US" sz="3109" dirty="0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Allows grouping multiple properties and configured as one</a:t>
            </a:r>
          </a:p>
          <a:p>
            <a:pPr marL="457200" indent="-457200" algn="l">
              <a:lnSpc>
                <a:spcPts val="4353"/>
              </a:lnSpc>
              <a:buFont typeface="Arial" panose="020B0604020202020204" pitchFamily="34" charset="0"/>
              <a:buChar char="•"/>
            </a:pPr>
            <a:r>
              <a:rPr lang="en-US" sz="3109" dirty="0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Improve end user experience</a:t>
            </a:r>
          </a:p>
          <a:p>
            <a:pPr marL="457200" indent="-457200" algn="l">
              <a:lnSpc>
                <a:spcPts val="4353"/>
              </a:lnSpc>
              <a:buFont typeface="Arial" panose="020B0604020202020204" pitchFamily="34" charset="0"/>
              <a:buChar char="•"/>
            </a:pPr>
            <a:r>
              <a:rPr lang="en-US" sz="3109" dirty="0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Prevent deployment failures</a:t>
            </a:r>
          </a:p>
          <a:p>
            <a:pPr marL="457200" indent="-457200" algn="l">
              <a:lnSpc>
                <a:spcPts val="4353"/>
              </a:lnSpc>
              <a:buFont typeface="Arial" panose="020B0604020202020204" pitchFamily="34" charset="0"/>
              <a:buChar char="•"/>
            </a:pPr>
            <a:r>
              <a:rPr lang="en-US" sz="3109" dirty="0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Improve how you write code</a:t>
            </a:r>
          </a:p>
          <a:p>
            <a:pPr marL="457200" indent="-457200" algn="l">
              <a:lnSpc>
                <a:spcPts val="4353"/>
              </a:lnSpc>
              <a:buFont typeface="Arial" panose="020B0604020202020204" pitchFamily="34" charset="0"/>
              <a:buChar char="•"/>
            </a:pPr>
            <a:r>
              <a:rPr lang="en-US" sz="3109" dirty="0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Place UDDT in separate files and use import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33163" y="661692"/>
            <a:ext cx="9130957" cy="2749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66"/>
              </a:lnSpc>
            </a:pPr>
            <a:r>
              <a:rPr lang="en-US" sz="8766" spc="96" dirty="0">
                <a:solidFill>
                  <a:srgbClr val="F0F4F1"/>
                </a:solidFill>
                <a:latin typeface="Hero"/>
                <a:ea typeface="Hero"/>
                <a:cs typeface="Hero"/>
                <a:sym typeface="Hero"/>
              </a:rPr>
              <a:t>User-Defined Data Types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808B3-448A-DE3E-70AB-BEE58D5E4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C4DC9DD-C3C5-FE27-D5C4-0F16C0817D0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1690389C-25ED-C858-DE85-C1137E250DD8}"/>
              </a:ext>
            </a:extLst>
          </p:cNvPr>
          <p:cNvSpPr/>
          <p:nvPr/>
        </p:nvSpPr>
        <p:spPr>
          <a:xfrm>
            <a:off x="11043700" y="2072550"/>
            <a:ext cx="772388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6B7798AC-CB9E-7BD9-F69B-83163D5F31BA}"/>
              </a:ext>
            </a:extLst>
          </p:cNvPr>
          <p:cNvSpPr/>
          <p:nvPr/>
        </p:nvSpPr>
        <p:spPr>
          <a:xfrm>
            <a:off x="0" y="9655199"/>
            <a:ext cx="437549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FEF6D1B-9B10-3054-8001-E7944C36E1A1}"/>
              </a:ext>
            </a:extLst>
          </p:cNvPr>
          <p:cNvSpPr/>
          <p:nvPr/>
        </p:nvSpPr>
        <p:spPr>
          <a:xfrm>
            <a:off x="-76200" y="8349946"/>
            <a:ext cx="1507028" cy="1937054"/>
          </a:xfrm>
          <a:custGeom>
            <a:avLst/>
            <a:gdLst/>
            <a:ahLst/>
            <a:cxnLst/>
            <a:rect l="l" t="t" r="r" b="b"/>
            <a:pathLst>
              <a:path w="1507028" h="1937054">
                <a:moveTo>
                  <a:pt x="0" y="0"/>
                </a:moveTo>
                <a:lnTo>
                  <a:pt x="1507027" y="0"/>
                </a:lnTo>
                <a:lnTo>
                  <a:pt x="1507027" y="1937054"/>
                </a:lnTo>
                <a:lnTo>
                  <a:pt x="0" y="19370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8ED25F7F-C7CD-E0FA-4560-8FD8991C61DD}"/>
              </a:ext>
            </a:extLst>
          </p:cNvPr>
          <p:cNvSpPr txBox="1"/>
          <p:nvPr/>
        </p:nvSpPr>
        <p:spPr>
          <a:xfrm>
            <a:off x="1433163" y="661692"/>
            <a:ext cx="9130957" cy="416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66"/>
              </a:lnSpc>
            </a:pPr>
            <a:r>
              <a:rPr lang="en-US" sz="8766" spc="96" dirty="0">
                <a:solidFill>
                  <a:srgbClr val="F0F4F1"/>
                </a:solidFill>
                <a:latin typeface="Hero"/>
                <a:ea typeface="Hero"/>
                <a:cs typeface="Hero"/>
                <a:sym typeface="Hero"/>
              </a:rPr>
              <a:t>How to Discover Properties For Features</a:t>
            </a:r>
          </a:p>
        </p:txBody>
      </p:sp>
    </p:spTree>
    <p:extLst>
      <p:ext uri="{BB962C8B-B14F-4D97-AF65-F5344CB8AC3E}">
        <p14:creationId xmlns:p14="http://schemas.microsoft.com/office/powerpoint/2010/main" val="4240355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B44D0-A1DA-02A1-6A08-EE1666833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5CA8F1F-63AD-6F4D-6E20-F5990597FF9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EF2CA2DD-9502-411D-7979-97D33F91D42E}"/>
              </a:ext>
            </a:extLst>
          </p:cNvPr>
          <p:cNvSpPr/>
          <p:nvPr/>
        </p:nvSpPr>
        <p:spPr>
          <a:xfrm>
            <a:off x="11043700" y="2072550"/>
            <a:ext cx="772388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53BD1414-3211-3A3D-59F7-84351CE95C65}"/>
              </a:ext>
            </a:extLst>
          </p:cNvPr>
          <p:cNvSpPr/>
          <p:nvPr/>
        </p:nvSpPr>
        <p:spPr>
          <a:xfrm>
            <a:off x="0" y="9655199"/>
            <a:ext cx="437549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3EA79B01-1DE0-9E4E-3512-753EB44392F8}"/>
              </a:ext>
            </a:extLst>
          </p:cNvPr>
          <p:cNvSpPr/>
          <p:nvPr/>
        </p:nvSpPr>
        <p:spPr>
          <a:xfrm>
            <a:off x="-76200" y="8349946"/>
            <a:ext cx="1507028" cy="1937054"/>
          </a:xfrm>
          <a:custGeom>
            <a:avLst/>
            <a:gdLst/>
            <a:ahLst/>
            <a:cxnLst/>
            <a:rect l="l" t="t" r="r" b="b"/>
            <a:pathLst>
              <a:path w="1507028" h="1937054">
                <a:moveTo>
                  <a:pt x="0" y="0"/>
                </a:moveTo>
                <a:lnTo>
                  <a:pt x="1507027" y="0"/>
                </a:lnTo>
                <a:lnTo>
                  <a:pt x="1507027" y="1937054"/>
                </a:lnTo>
                <a:lnTo>
                  <a:pt x="0" y="19370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807BC18B-9D48-D980-AA18-C3644295D288}"/>
              </a:ext>
            </a:extLst>
          </p:cNvPr>
          <p:cNvSpPr txBox="1"/>
          <p:nvPr/>
        </p:nvSpPr>
        <p:spPr>
          <a:xfrm>
            <a:off x="-76200" y="4840754"/>
            <a:ext cx="18364200" cy="25840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66"/>
              </a:lnSpc>
            </a:pPr>
            <a:r>
              <a:rPr lang="en-US" sz="10600" spc="96" dirty="0">
                <a:solidFill>
                  <a:srgbClr val="F0F4F1"/>
                </a:solidFill>
                <a:latin typeface="Hero"/>
                <a:ea typeface="Hero"/>
                <a:cs typeface="Hero"/>
                <a:sym typeface="Hero"/>
              </a:rPr>
              <a:t>Q&amp;A</a:t>
            </a:r>
          </a:p>
          <a:p>
            <a:pPr algn="ctr">
              <a:lnSpc>
                <a:spcPts val="10966"/>
              </a:lnSpc>
            </a:pPr>
            <a:r>
              <a:rPr lang="en-US" sz="3600" spc="96" dirty="0">
                <a:solidFill>
                  <a:srgbClr val="F0F4F1"/>
                </a:solidFill>
                <a:latin typeface="Hero"/>
                <a:ea typeface="Hero"/>
                <a:cs typeface="Hero"/>
                <a:sym typeface="Hero"/>
              </a:rPr>
              <a:t>Examples at https://github.com/slavizh/azure-bootcamp-2025</a:t>
            </a:r>
          </a:p>
        </p:txBody>
      </p:sp>
    </p:spTree>
    <p:extLst>
      <p:ext uri="{BB962C8B-B14F-4D97-AF65-F5344CB8AC3E}">
        <p14:creationId xmlns:p14="http://schemas.microsoft.com/office/powerpoint/2010/main" val="1672132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7012045">
            <a:off x="-3449853" y="5957753"/>
            <a:ext cx="6135305" cy="7582961"/>
          </a:xfrm>
          <a:custGeom>
            <a:avLst/>
            <a:gdLst/>
            <a:ahLst/>
            <a:cxnLst/>
            <a:rect l="l" t="t" r="r" b="b"/>
            <a:pathLst>
              <a:path w="6135305" h="7582961">
                <a:moveTo>
                  <a:pt x="0" y="0"/>
                </a:moveTo>
                <a:lnTo>
                  <a:pt x="6135305" y="0"/>
                </a:lnTo>
                <a:lnTo>
                  <a:pt x="6135305" y="7582962"/>
                </a:lnTo>
                <a:lnTo>
                  <a:pt x="0" y="75829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36589">
            <a:off x="7282894" y="-3910404"/>
            <a:ext cx="8186862" cy="8186862"/>
          </a:xfrm>
          <a:custGeom>
            <a:avLst/>
            <a:gdLst/>
            <a:ahLst/>
            <a:cxnLst/>
            <a:rect l="l" t="t" r="r" b="b"/>
            <a:pathLst>
              <a:path w="8186862" h="8186862">
                <a:moveTo>
                  <a:pt x="0" y="0"/>
                </a:moveTo>
                <a:lnTo>
                  <a:pt x="8186863" y="0"/>
                </a:lnTo>
                <a:lnTo>
                  <a:pt x="8186863" y="8186862"/>
                </a:lnTo>
                <a:lnTo>
                  <a:pt x="0" y="81868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676452" y="-2734481"/>
            <a:ext cx="12618710" cy="13057307"/>
            <a:chOff x="0" y="0"/>
            <a:chExt cx="1155144" cy="11952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5144" cy="1195294"/>
            </a:xfrm>
            <a:custGeom>
              <a:avLst/>
              <a:gdLst/>
              <a:ahLst/>
              <a:cxnLst/>
              <a:rect l="l" t="t" r="r" b="b"/>
              <a:pathLst>
                <a:path w="1155144" h="1195294">
                  <a:moveTo>
                    <a:pt x="203200" y="0"/>
                  </a:moveTo>
                  <a:lnTo>
                    <a:pt x="1155144" y="0"/>
                  </a:lnTo>
                  <a:lnTo>
                    <a:pt x="951944" y="1195294"/>
                  </a:lnTo>
                  <a:lnTo>
                    <a:pt x="0" y="119529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7"/>
              <a:stretch>
                <a:fillRect l="-51269" r="-375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5616292" y="6418540"/>
            <a:ext cx="3508465" cy="3508465"/>
          </a:xfrm>
          <a:custGeom>
            <a:avLst/>
            <a:gdLst/>
            <a:ahLst/>
            <a:cxnLst/>
            <a:rect l="l" t="t" r="r" b="b"/>
            <a:pathLst>
              <a:path w="3508465" h="3508465">
                <a:moveTo>
                  <a:pt x="0" y="0"/>
                </a:moveTo>
                <a:lnTo>
                  <a:pt x="3508465" y="0"/>
                </a:lnTo>
                <a:lnTo>
                  <a:pt x="3508465" y="3508464"/>
                </a:lnTo>
                <a:lnTo>
                  <a:pt x="0" y="35084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897565" y="6418540"/>
            <a:ext cx="3544610" cy="3544610"/>
          </a:xfrm>
          <a:custGeom>
            <a:avLst/>
            <a:gdLst/>
            <a:ahLst/>
            <a:cxnLst/>
            <a:rect l="l" t="t" r="r" b="b"/>
            <a:pathLst>
              <a:path w="3544610" h="3544610">
                <a:moveTo>
                  <a:pt x="0" y="0"/>
                </a:moveTo>
                <a:lnTo>
                  <a:pt x="3544610" y="0"/>
                </a:lnTo>
                <a:lnTo>
                  <a:pt x="3544610" y="3544610"/>
                </a:lnTo>
                <a:lnTo>
                  <a:pt x="0" y="35446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791394" y="5811349"/>
            <a:ext cx="4584932" cy="397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2"/>
              </a:lnSpc>
            </a:pPr>
            <a:r>
              <a:rPr lang="en-US" sz="2344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Scan 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09800" y="5811349"/>
            <a:ext cx="3107040" cy="397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2"/>
              </a:lnSpc>
            </a:pPr>
            <a:r>
              <a:rPr lang="en-US" sz="2344" dirty="0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Wed | 23 July 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81830" y="4809157"/>
            <a:ext cx="1004534" cy="884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7"/>
              </a:lnSpc>
            </a:pPr>
            <a:r>
              <a:rPr lang="en-US" sz="5212" dirty="0">
                <a:solidFill>
                  <a:srgbClr val="2CB1C4"/>
                </a:solidFill>
                <a:latin typeface="Hero"/>
                <a:ea typeface="Hero"/>
                <a:cs typeface="Hero"/>
                <a:sym typeface="Hero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29141" y="4809157"/>
            <a:ext cx="1004534" cy="884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7"/>
              </a:lnSpc>
            </a:pPr>
            <a:r>
              <a:rPr lang="en-US" sz="5212" dirty="0">
                <a:solidFill>
                  <a:srgbClr val="52CBBE"/>
                </a:solidFill>
                <a:latin typeface="Hero"/>
                <a:ea typeface="Hero"/>
                <a:cs typeface="Hero"/>
                <a:sym typeface="Hero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8841" y="2354927"/>
            <a:ext cx="10479436" cy="1972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59"/>
              </a:lnSpc>
            </a:pPr>
            <a:r>
              <a:rPr lang="en-US" sz="12517" spc="137">
                <a:solidFill>
                  <a:srgbClr val="F0F4F1"/>
                </a:solidFill>
                <a:latin typeface="Hero"/>
                <a:ea typeface="Hero"/>
                <a:cs typeface="Hero"/>
                <a:sym typeface="Hero"/>
              </a:rPr>
              <a:t>Thank You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4194" y="4178641"/>
            <a:ext cx="10596805" cy="779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89"/>
              </a:lnSpc>
            </a:pPr>
            <a:r>
              <a:rPr lang="en-US" sz="5107" spc="56" dirty="0">
                <a:solidFill>
                  <a:srgbClr val="F0F4F1"/>
                </a:solidFill>
                <a:latin typeface="Hero"/>
                <a:ea typeface="Hero"/>
                <a:cs typeface="Hero"/>
                <a:sym typeface="Hero"/>
              </a:rPr>
              <a:t>Next to Beer.js Summit 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6589">
            <a:off x="7282894" y="-3910404"/>
            <a:ext cx="8186862" cy="8186862"/>
          </a:xfrm>
          <a:custGeom>
            <a:avLst/>
            <a:gdLst/>
            <a:ahLst/>
            <a:cxnLst/>
            <a:rect l="l" t="t" r="r" b="b"/>
            <a:pathLst>
              <a:path w="8186862" h="8186862">
                <a:moveTo>
                  <a:pt x="0" y="0"/>
                </a:moveTo>
                <a:lnTo>
                  <a:pt x="8186863" y="0"/>
                </a:lnTo>
                <a:lnTo>
                  <a:pt x="8186863" y="8186862"/>
                </a:lnTo>
                <a:lnTo>
                  <a:pt x="0" y="8186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676452" y="0"/>
            <a:ext cx="9941458" cy="10322826"/>
            <a:chOff x="0" y="0"/>
            <a:chExt cx="1155144" cy="11994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55144" cy="1199457"/>
            </a:xfrm>
            <a:custGeom>
              <a:avLst/>
              <a:gdLst/>
              <a:ahLst/>
              <a:cxnLst/>
              <a:rect l="l" t="t" r="r" b="b"/>
              <a:pathLst>
                <a:path w="1155144" h="1199457">
                  <a:moveTo>
                    <a:pt x="203200" y="0"/>
                  </a:moveTo>
                  <a:lnTo>
                    <a:pt x="1155144" y="0"/>
                  </a:lnTo>
                  <a:lnTo>
                    <a:pt x="951944" y="1199457"/>
                  </a:lnTo>
                  <a:lnTo>
                    <a:pt x="0" y="1199457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4"/>
              <a:stretch>
                <a:fillRect l="-27925" r="-2792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590800" y="5438311"/>
            <a:ext cx="2672027" cy="1503015"/>
          </a:xfrm>
          <a:custGeom>
            <a:avLst/>
            <a:gdLst/>
            <a:ahLst/>
            <a:cxnLst/>
            <a:rect l="l" t="t" r="r" b="b"/>
            <a:pathLst>
              <a:path w="2672027" h="1503015">
                <a:moveTo>
                  <a:pt x="0" y="0"/>
                </a:moveTo>
                <a:lnTo>
                  <a:pt x="2672027" y="0"/>
                </a:lnTo>
                <a:lnTo>
                  <a:pt x="2672027" y="1503015"/>
                </a:lnTo>
                <a:lnTo>
                  <a:pt x="0" y="1503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130573" y="3820155"/>
            <a:ext cx="3156427" cy="1341258"/>
          </a:xfrm>
          <a:custGeom>
            <a:avLst/>
            <a:gdLst/>
            <a:ahLst/>
            <a:cxnLst/>
            <a:rect l="l" t="t" r="r" b="b"/>
            <a:pathLst>
              <a:path w="3156427" h="1341258">
                <a:moveTo>
                  <a:pt x="0" y="0"/>
                </a:moveTo>
                <a:lnTo>
                  <a:pt x="3156427" y="0"/>
                </a:lnTo>
                <a:lnTo>
                  <a:pt x="3156427" y="1341258"/>
                </a:lnTo>
                <a:lnTo>
                  <a:pt x="0" y="13412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343400" y="7988730"/>
            <a:ext cx="2728275" cy="2474010"/>
          </a:xfrm>
          <a:custGeom>
            <a:avLst/>
            <a:gdLst/>
            <a:ahLst/>
            <a:cxnLst/>
            <a:rect l="l" t="t" r="r" b="b"/>
            <a:pathLst>
              <a:path w="2423475" h="2423475">
                <a:moveTo>
                  <a:pt x="0" y="0"/>
                </a:moveTo>
                <a:lnTo>
                  <a:pt x="2423475" y="0"/>
                </a:lnTo>
                <a:lnTo>
                  <a:pt x="2423475" y="2423475"/>
                </a:lnTo>
                <a:lnTo>
                  <a:pt x="0" y="24234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743867" y="6606370"/>
            <a:ext cx="1923426" cy="1923426"/>
          </a:xfrm>
          <a:custGeom>
            <a:avLst/>
            <a:gdLst/>
            <a:ahLst/>
            <a:cxnLst/>
            <a:rect l="l" t="t" r="r" b="b"/>
            <a:pathLst>
              <a:path w="1923426" h="1923426">
                <a:moveTo>
                  <a:pt x="0" y="0"/>
                </a:moveTo>
                <a:lnTo>
                  <a:pt x="1923427" y="0"/>
                </a:lnTo>
                <a:lnTo>
                  <a:pt x="1923427" y="1923426"/>
                </a:lnTo>
                <a:lnTo>
                  <a:pt x="0" y="19234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315200" y="5740285"/>
            <a:ext cx="3981772" cy="651693"/>
          </a:xfrm>
          <a:custGeom>
            <a:avLst/>
            <a:gdLst/>
            <a:ahLst/>
            <a:cxnLst/>
            <a:rect l="l" t="t" r="r" b="b"/>
            <a:pathLst>
              <a:path w="3981772" h="651693">
                <a:moveTo>
                  <a:pt x="0" y="0"/>
                </a:moveTo>
                <a:lnTo>
                  <a:pt x="3981772" y="0"/>
                </a:lnTo>
                <a:lnTo>
                  <a:pt x="3981772" y="651693"/>
                </a:lnTo>
                <a:lnTo>
                  <a:pt x="0" y="6516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681640" y="7146556"/>
            <a:ext cx="2628424" cy="1060469"/>
          </a:xfrm>
          <a:custGeom>
            <a:avLst/>
            <a:gdLst/>
            <a:ahLst/>
            <a:cxnLst/>
            <a:rect l="l" t="t" r="r" b="b"/>
            <a:pathLst>
              <a:path w="2628424" h="1060469">
                <a:moveTo>
                  <a:pt x="0" y="0"/>
                </a:moveTo>
                <a:lnTo>
                  <a:pt x="2628423" y="0"/>
                </a:lnTo>
                <a:lnTo>
                  <a:pt x="2628423" y="1060469"/>
                </a:lnTo>
                <a:lnTo>
                  <a:pt x="0" y="10604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467600" y="8354415"/>
            <a:ext cx="1932585" cy="1932585"/>
          </a:xfrm>
          <a:custGeom>
            <a:avLst/>
            <a:gdLst/>
            <a:ahLst/>
            <a:cxnLst/>
            <a:rect l="l" t="t" r="r" b="b"/>
            <a:pathLst>
              <a:path w="1932585" h="1932585">
                <a:moveTo>
                  <a:pt x="0" y="0"/>
                </a:moveTo>
                <a:lnTo>
                  <a:pt x="1932585" y="0"/>
                </a:lnTo>
                <a:lnTo>
                  <a:pt x="1932585" y="1932585"/>
                </a:lnTo>
                <a:lnTo>
                  <a:pt x="0" y="193258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486400" y="5438311"/>
            <a:ext cx="1471391" cy="1226159"/>
          </a:xfrm>
          <a:custGeom>
            <a:avLst/>
            <a:gdLst/>
            <a:ahLst/>
            <a:cxnLst/>
            <a:rect l="l" t="t" r="r" b="b"/>
            <a:pathLst>
              <a:path w="1471391" h="1226159">
                <a:moveTo>
                  <a:pt x="0" y="0"/>
                </a:moveTo>
                <a:lnTo>
                  <a:pt x="1471390" y="0"/>
                </a:lnTo>
                <a:lnTo>
                  <a:pt x="1471390" y="1226159"/>
                </a:lnTo>
                <a:lnTo>
                  <a:pt x="0" y="12261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9060673">
            <a:off x="-2444103" y="5252981"/>
            <a:ext cx="6135305" cy="7582961"/>
          </a:xfrm>
          <a:custGeom>
            <a:avLst/>
            <a:gdLst/>
            <a:ahLst/>
            <a:cxnLst/>
            <a:rect l="l" t="t" r="r" b="b"/>
            <a:pathLst>
              <a:path w="6135305" h="7582961">
                <a:moveTo>
                  <a:pt x="0" y="0"/>
                </a:moveTo>
                <a:lnTo>
                  <a:pt x="6135305" y="0"/>
                </a:lnTo>
                <a:lnTo>
                  <a:pt x="6135305" y="7582962"/>
                </a:lnTo>
                <a:lnTo>
                  <a:pt x="0" y="75829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6635944" y="7439381"/>
            <a:ext cx="1857314" cy="654782"/>
          </a:xfrm>
          <a:custGeom>
            <a:avLst/>
            <a:gdLst/>
            <a:ahLst/>
            <a:cxnLst/>
            <a:rect l="l" t="t" r="r" b="b"/>
            <a:pathLst>
              <a:path w="1857314" h="654782">
                <a:moveTo>
                  <a:pt x="0" y="0"/>
                </a:moveTo>
                <a:lnTo>
                  <a:pt x="1857314" y="0"/>
                </a:lnTo>
                <a:lnTo>
                  <a:pt x="1857314" y="654782"/>
                </a:lnTo>
                <a:lnTo>
                  <a:pt x="0" y="65478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9156" y="1648463"/>
            <a:ext cx="9428587" cy="1857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7"/>
              </a:lnSpc>
            </a:pPr>
            <a:r>
              <a:rPr lang="en-US" sz="5849" spc="64">
                <a:solidFill>
                  <a:srgbClr val="0F0F0F"/>
                </a:solidFill>
                <a:latin typeface="Hero Bold"/>
                <a:ea typeface="Hero Bold"/>
                <a:cs typeface="Hero Bold"/>
                <a:sym typeface="Hero Bold"/>
              </a:rPr>
              <a:t>Proudly Hosted by </a:t>
            </a:r>
          </a:p>
          <a:p>
            <a:pPr algn="l">
              <a:lnSpc>
                <a:spcPts val="7317"/>
              </a:lnSpc>
            </a:pPr>
            <a:r>
              <a:rPr lang="en-US" sz="5849" spc="64">
                <a:solidFill>
                  <a:srgbClr val="0F0F0F"/>
                </a:solidFill>
                <a:latin typeface="Hero Bold"/>
                <a:ea typeface="Hero Bold"/>
                <a:cs typeface="Hero Bold"/>
                <a:sym typeface="Hero Bold"/>
              </a:rPr>
              <a:t>Our Generous Sponsors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C9ECFC0-2813-BAFA-023C-A8438909F88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2" y="3467100"/>
            <a:ext cx="3628858" cy="1814429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>
            <a:off x="4033366" y="4131903"/>
            <a:ext cx="2215034" cy="731134"/>
          </a:xfrm>
          <a:custGeom>
            <a:avLst/>
            <a:gdLst/>
            <a:ahLst/>
            <a:cxnLst/>
            <a:rect l="l" t="t" r="r" b="b"/>
            <a:pathLst>
              <a:path w="2215034" h="731134">
                <a:moveTo>
                  <a:pt x="0" y="0"/>
                </a:moveTo>
                <a:lnTo>
                  <a:pt x="2215034" y="0"/>
                </a:lnTo>
                <a:lnTo>
                  <a:pt x="2215034" y="731134"/>
                </a:lnTo>
                <a:lnTo>
                  <a:pt x="0" y="73113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86" y="3582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8385772"/>
            <a:ext cx="1507028" cy="1937054"/>
          </a:xfrm>
          <a:custGeom>
            <a:avLst/>
            <a:gdLst/>
            <a:ahLst/>
            <a:cxnLst/>
            <a:rect l="l" t="t" r="r" b="b"/>
            <a:pathLst>
              <a:path w="1507028" h="1937054">
                <a:moveTo>
                  <a:pt x="0" y="0"/>
                </a:moveTo>
                <a:lnTo>
                  <a:pt x="1507028" y="0"/>
                </a:lnTo>
                <a:lnTo>
                  <a:pt x="1507028" y="1937054"/>
                </a:lnTo>
                <a:lnTo>
                  <a:pt x="0" y="19370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012045">
            <a:off x="-1905551" y="4986337"/>
            <a:ext cx="6135305" cy="7582961"/>
          </a:xfrm>
          <a:custGeom>
            <a:avLst/>
            <a:gdLst/>
            <a:ahLst/>
            <a:cxnLst/>
            <a:rect l="l" t="t" r="r" b="b"/>
            <a:pathLst>
              <a:path w="6135305" h="7582961">
                <a:moveTo>
                  <a:pt x="0" y="0"/>
                </a:moveTo>
                <a:lnTo>
                  <a:pt x="6135306" y="0"/>
                </a:lnTo>
                <a:lnTo>
                  <a:pt x="6135306" y="7582961"/>
                </a:lnTo>
                <a:lnTo>
                  <a:pt x="0" y="7582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rot="536589">
            <a:off x="7256258" y="-3930076"/>
            <a:ext cx="8186862" cy="8186862"/>
          </a:xfrm>
          <a:custGeom>
            <a:avLst/>
            <a:gdLst/>
            <a:ahLst/>
            <a:cxnLst/>
            <a:rect l="l" t="t" r="r" b="b"/>
            <a:pathLst>
              <a:path w="8186862" h="8186862">
                <a:moveTo>
                  <a:pt x="0" y="0"/>
                </a:moveTo>
                <a:lnTo>
                  <a:pt x="8186863" y="0"/>
                </a:lnTo>
                <a:lnTo>
                  <a:pt x="8186863" y="8186862"/>
                </a:lnTo>
                <a:lnTo>
                  <a:pt x="0" y="81868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327F4921-8CBC-927F-3133-57B3316902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239905"/>
              </p:ext>
            </p:extLst>
          </p:nvPr>
        </p:nvGraphicFramePr>
        <p:xfrm>
          <a:off x="10676452" y="35826"/>
          <a:ext cx="9941458" cy="1028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2630420" y="5235001"/>
            <a:ext cx="2966686" cy="296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2"/>
              </a:lnSpc>
            </a:pPr>
            <a:r>
              <a:rPr lang="en-US" sz="175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Cloudadministrator.net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30420" y="8953500"/>
            <a:ext cx="6589780" cy="296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62"/>
              </a:lnSpc>
            </a:pPr>
            <a:r>
              <a:rPr lang="en-US" sz="175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https://www.linkedin.com/in/stanislavzhelyazkov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30420" y="4659454"/>
            <a:ext cx="3107040" cy="397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2"/>
              </a:lnSpc>
            </a:pPr>
            <a:r>
              <a:rPr lang="en-US" sz="2344" dirty="0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12 years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30420" y="8349536"/>
            <a:ext cx="6437380" cy="392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82"/>
              </a:lnSpc>
            </a:pPr>
            <a:r>
              <a:rPr lang="en-US" sz="2344" dirty="0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Accenture: Netherlands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30419" y="3615893"/>
            <a:ext cx="5716123" cy="869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97"/>
              </a:lnSpc>
            </a:pPr>
            <a:r>
              <a:rPr lang="en-US" sz="5212" dirty="0">
                <a:solidFill>
                  <a:srgbClr val="2CB1C4"/>
                </a:solidFill>
                <a:latin typeface="Hero"/>
                <a:ea typeface="Hero"/>
                <a:cs typeface="Hero"/>
                <a:sym typeface="Hero"/>
              </a:rPr>
              <a:t>Microsoft MVP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30420" y="6456889"/>
            <a:ext cx="7427980" cy="1805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97"/>
              </a:lnSpc>
            </a:pPr>
            <a:r>
              <a:rPr lang="en-US" sz="5212" dirty="0">
                <a:solidFill>
                  <a:srgbClr val="52CBBE"/>
                </a:solidFill>
                <a:latin typeface="Hero"/>
                <a:ea typeface="Hero"/>
                <a:cs typeface="Hero"/>
                <a:sym typeface="Hero"/>
              </a:rPr>
              <a:t>Cloud Infrastructure Engineer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97948" y="997461"/>
            <a:ext cx="13693536" cy="1341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27"/>
              </a:lnSpc>
            </a:pPr>
            <a:r>
              <a:rPr lang="en-US" sz="8495" spc="93" dirty="0">
                <a:solidFill>
                  <a:srgbClr val="F0F4F1"/>
                </a:solidFill>
                <a:latin typeface="Hero"/>
                <a:ea typeface="Hero"/>
                <a:cs typeface="Hero"/>
                <a:sym typeface="Hero"/>
              </a:rPr>
              <a:t>Stanislav Zhelyazkov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489106" y="0"/>
            <a:ext cx="10616662" cy="10287000"/>
            <a:chOff x="0" y="0"/>
            <a:chExt cx="1269776" cy="12303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9776" cy="1230347"/>
            </a:xfrm>
            <a:custGeom>
              <a:avLst/>
              <a:gdLst/>
              <a:ahLst/>
              <a:cxnLst/>
              <a:rect l="l" t="t" r="r" b="b"/>
              <a:pathLst>
                <a:path w="1269776" h="1230347">
                  <a:moveTo>
                    <a:pt x="203200" y="0"/>
                  </a:moveTo>
                  <a:lnTo>
                    <a:pt x="1269776" y="0"/>
                  </a:lnTo>
                  <a:lnTo>
                    <a:pt x="1066576" y="1230347"/>
                  </a:lnTo>
                  <a:lnTo>
                    <a:pt x="0" y="1230347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53BABC">
                    <a:alpha val="100000"/>
                  </a:srgbClr>
                </a:gs>
                <a:gs pos="100000">
                  <a:srgbClr val="2C469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76200"/>
              <a:ext cx="1066576" cy="1306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17985" y="0"/>
            <a:ext cx="10616662" cy="10287000"/>
            <a:chOff x="0" y="0"/>
            <a:chExt cx="1269776" cy="12303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9776" cy="1230347"/>
            </a:xfrm>
            <a:custGeom>
              <a:avLst/>
              <a:gdLst/>
              <a:ahLst/>
              <a:cxnLst/>
              <a:rect l="l" t="t" r="r" b="b"/>
              <a:pathLst>
                <a:path w="1269776" h="1230347">
                  <a:moveTo>
                    <a:pt x="203200" y="0"/>
                  </a:moveTo>
                  <a:lnTo>
                    <a:pt x="1269776" y="0"/>
                  </a:lnTo>
                  <a:lnTo>
                    <a:pt x="1066576" y="1230347"/>
                  </a:lnTo>
                  <a:lnTo>
                    <a:pt x="0" y="1230347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53BABC">
                    <a:alpha val="100000"/>
                  </a:srgbClr>
                </a:gs>
                <a:gs pos="100000">
                  <a:srgbClr val="2C469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76200"/>
              <a:ext cx="1066576" cy="1306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964443" y="4461441"/>
            <a:ext cx="3459071" cy="54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3"/>
              </a:lnSpc>
            </a:pPr>
            <a:r>
              <a:rPr lang="en-US" sz="3109" dirty="0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My tips and tricks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310156" y="0"/>
            <a:ext cx="10616662" cy="10287000"/>
            <a:chOff x="0" y="0"/>
            <a:chExt cx="1269776" cy="12303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69776" cy="1230347"/>
            </a:xfrm>
            <a:custGeom>
              <a:avLst/>
              <a:gdLst/>
              <a:ahLst/>
              <a:cxnLst/>
              <a:rect l="l" t="t" r="r" b="b"/>
              <a:pathLst>
                <a:path w="1269776" h="1230347">
                  <a:moveTo>
                    <a:pt x="203200" y="0"/>
                  </a:moveTo>
                  <a:lnTo>
                    <a:pt x="1269776" y="0"/>
                  </a:lnTo>
                  <a:lnTo>
                    <a:pt x="1066576" y="1230347"/>
                  </a:lnTo>
                  <a:lnTo>
                    <a:pt x="0" y="1230347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53BABC">
                    <a:alpha val="100000"/>
                  </a:srgbClr>
                </a:gs>
                <a:gs pos="100000">
                  <a:srgbClr val="2C469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76200"/>
              <a:ext cx="1066576" cy="1306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33163" y="1184762"/>
            <a:ext cx="9130957" cy="2749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66"/>
              </a:lnSpc>
            </a:pPr>
            <a:r>
              <a:rPr lang="en-US" sz="8766" spc="96" dirty="0">
                <a:solidFill>
                  <a:srgbClr val="F0F4F1"/>
                </a:solidFill>
                <a:latin typeface="Hero"/>
                <a:ea typeface="Hero"/>
                <a:cs typeface="Hero"/>
                <a:sym typeface="Hero"/>
              </a:rPr>
              <a:t>Master </a:t>
            </a:r>
            <a:r>
              <a:rPr lang="en-US" sz="8766" spc="96" dirty="0" err="1">
                <a:solidFill>
                  <a:srgbClr val="F0F4F1"/>
                </a:solidFill>
                <a:latin typeface="Hero"/>
                <a:ea typeface="Hero"/>
                <a:cs typeface="Hero"/>
                <a:sym typeface="Hero"/>
              </a:rPr>
              <a:t>IaC</a:t>
            </a:r>
            <a:r>
              <a:rPr lang="en-US" sz="8766" spc="96" dirty="0">
                <a:solidFill>
                  <a:srgbClr val="F0F4F1"/>
                </a:solidFill>
                <a:latin typeface="Hero"/>
                <a:ea typeface="Hero"/>
                <a:cs typeface="Hero"/>
                <a:sym typeface="Hero"/>
              </a:rPr>
              <a:t> with Azure Bicep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564120" y="2595621"/>
            <a:ext cx="772388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0" y="8147971"/>
            <a:ext cx="437549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5933" y="8300371"/>
            <a:ext cx="1507028" cy="1937054"/>
          </a:xfrm>
          <a:custGeom>
            <a:avLst/>
            <a:gdLst/>
            <a:ahLst/>
            <a:cxnLst/>
            <a:rect l="l" t="t" r="r" b="b"/>
            <a:pathLst>
              <a:path w="1507028" h="1937054">
                <a:moveTo>
                  <a:pt x="0" y="0"/>
                </a:moveTo>
                <a:lnTo>
                  <a:pt x="1507027" y="0"/>
                </a:lnTo>
                <a:lnTo>
                  <a:pt x="1507027" y="1937053"/>
                </a:lnTo>
                <a:lnTo>
                  <a:pt x="0" y="1937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5312732" y="6746793"/>
            <a:ext cx="2905253" cy="1087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3"/>
              </a:lnSpc>
            </a:pPr>
            <a:r>
              <a:rPr lang="en-US" sz="3109" dirty="0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Why Azure Bicep?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905640" y="6746793"/>
            <a:ext cx="3382360" cy="54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3"/>
              </a:lnSpc>
            </a:pPr>
            <a:r>
              <a:rPr lang="en-US" sz="3109" dirty="0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Q&amp;A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399456">
            <a:off x="-1467418" y="-2575892"/>
            <a:ext cx="6135305" cy="7582961"/>
          </a:xfrm>
          <a:custGeom>
            <a:avLst/>
            <a:gdLst/>
            <a:ahLst/>
            <a:cxnLst/>
            <a:rect l="l" t="t" r="r" b="b"/>
            <a:pathLst>
              <a:path w="6135305" h="7582961">
                <a:moveTo>
                  <a:pt x="0" y="0"/>
                </a:moveTo>
                <a:lnTo>
                  <a:pt x="6135305" y="0"/>
                </a:lnTo>
                <a:lnTo>
                  <a:pt x="6135305" y="7582961"/>
                </a:lnTo>
                <a:lnTo>
                  <a:pt x="0" y="7582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040534" y="3961440"/>
            <a:ext cx="4373738" cy="4392635"/>
            <a:chOff x="0" y="0"/>
            <a:chExt cx="1263390" cy="12688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63390" cy="1268849"/>
            </a:xfrm>
            <a:custGeom>
              <a:avLst/>
              <a:gdLst/>
              <a:ahLst/>
              <a:cxnLst/>
              <a:rect l="l" t="t" r="r" b="b"/>
              <a:pathLst>
                <a:path w="1263390" h="1268849">
                  <a:moveTo>
                    <a:pt x="31862" y="0"/>
                  </a:moveTo>
                  <a:lnTo>
                    <a:pt x="1231529" y="0"/>
                  </a:lnTo>
                  <a:cubicBezTo>
                    <a:pt x="1249125" y="0"/>
                    <a:pt x="1263390" y="14265"/>
                    <a:pt x="1263390" y="31862"/>
                  </a:cubicBezTo>
                  <a:lnTo>
                    <a:pt x="1263390" y="1236987"/>
                  </a:lnTo>
                  <a:cubicBezTo>
                    <a:pt x="1263390" y="1254584"/>
                    <a:pt x="1249125" y="1268849"/>
                    <a:pt x="1231529" y="1268849"/>
                  </a:cubicBezTo>
                  <a:lnTo>
                    <a:pt x="31862" y="1268849"/>
                  </a:lnTo>
                  <a:cubicBezTo>
                    <a:pt x="14265" y="1268849"/>
                    <a:pt x="0" y="1254584"/>
                    <a:pt x="0" y="1236987"/>
                  </a:cubicBezTo>
                  <a:lnTo>
                    <a:pt x="0" y="31862"/>
                  </a:lnTo>
                  <a:cubicBezTo>
                    <a:pt x="0" y="14265"/>
                    <a:pt x="14265" y="0"/>
                    <a:pt x="3186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3BABC">
                    <a:alpha val="68000"/>
                  </a:srgbClr>
                </a:gs>
                <a:gs pos="100000">
                  <a:srgbClr val="2C469A">
                    <a:alpha val="68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1263390" cy="1345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906169" y="3961440"/>
            <a:ext cx="4373738" cy="4392635"/>
            <a:chOff x="0" y="0"/>
            <a:chExt cx="1263390" cy="12688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63390" cy="1268849"/>
            </a:xfrm>
            <a:custGeom>
              <a:avLst/>
              <a:gdLst/>
              <a:ahLst/>
              <a:cxnLst/>
              <a:rect l="l" t="t" r="r" b="b"/>
              <a:pathLst>
                <a:path w="1263390" h="1268849">
                  <a:moveTo>
                    <a:pt x="31862" y="0"/>
                  </a:moveTo>
                  <a:lnTo>
                    <a:pt x="1231529" y="0"/>
                  </a:lnTo>
                  <a:cubicBezTo>
                    <a:pt x="1249125" y="0"/>
                    <a:pt x="1263390" y="14265"/>
                    <a:pt x="1263390" y="31862"/>
                  </a:cubicBezTo>
                  <a:lnTo>
                    <a:pt x="1263390" y="1236987"/>
                  </a:lnTo>
                  <a:cubicBezTo>
                    <a:pt x="1263390" y="1254584"/>
                    <a:pt x="1249125" y="1268849"/>
                    <a:pt x="1231529" y="1268849"/>
                  </a:cubicBezTo>
                  <a:lnTo>
                    <a:pt x="31862" y="1268849"/>
                  </a:lnTo>
                  <a:cubicBezTo>
                    <a:pt x="14265" y="1268849"/>
                    <a:pt x="0" y="1254584"/>
                    <a:pt x="0" y="1236987"/>
                  </a:cubicBezTo>
                  <a:lnTo>
                    <a:pt x="0" y="31862"/>
                  </a:lnTo>
                  <a:cubicBezTo>
                    <a:pt x="0" y="14265"/>
                    <a:pt x="14265" y="0"/>
                    <a:pt x="3186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3BABC">
                    <a:alpha val="68000"/>
                  </a:srgbClr>
                </a:gs>
                <a:gs pos="100000">
                  <a:srgbClr val="2C469A">
                    <a:alpha val="68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1263390" cy="1345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536589">
            <a:off x="13040778" y="5270271"/>
            <a:ext cx="7688159" cy="7688159"/>
          </a:xfrm>
          <a:custGeom>
            <a:avLst/>
            <a:gdLst/>
            <a:ahLst/>
            <a:cxnLst/>
            <a:rect l="l" t="t" r="r" b="b"/>
            <a:pathLst>
              <a:path w="7688159" h="7688159">
                <a:moveTo>
                  <a:pt x="0" y="0"/>
                </a:moveTo>
                <a:lnTo>
                  <a:pt x="7688159" y="0"/>
                </a:lnTo>
                <a:lnTo>
                  <a:pt x="7688159" y="7688159"/>
                </a:lnTo>
                <a:lnTo>
                  <a:pt x="0" y="7688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1774934" y="3961440"/>
            <a:ext cx="4373738" cy="4392635"/>
            <a:chOff x="0" y="0"/>
            <a:chExt cx="1263390" cy="12688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63390" cy="1268849"/>
            </a:xfrm>
            <a:custGeom>
              <a:avLst/>
              <a:gdLst/>
              <a:ahLst/>
              <a:cxnLst/>
              <a:rect l="l" t="t" r="r" b="b"/>
              <a:pathLst>
                <a:path w="1263390" h="1268849">
                  <a:moveTo>
                    <a:pt x="31862" y="0"/>
                  </a:moveTo>
                  <a:lnTo>
                    <a:pt x="1231529" y="0"/>
                  </a:lnTo>
                  <a:cubicBezTo>
                    <a:pt x="1249125" y="0"/>
                    <a:pt x="1263390" y="14265"/>
                    <a:pt x="1263390" y="31862"/>
                  </a:cubicBezTo>
                  <a:lnTo>
                    <a:pt x="1263390" y="1236987"/>
                  </a:lnTo>
                  <a:cubicBezTo>
                    <a:pt x="1263390" y="1254584"/>
                    <a:pt x="1249125" y="1268849"/>
                    <a:pt x="1231529" y="1268849"/>
                  </a:cubicBezTo>
                  <a:lnTo>
                    <a:pt x="31862" y="1268849"/>
                  </a:lnTo>
                  <a:cubicBezTo>
                    <a:pt x="14265" y="1268849"/>
                    <a:pt x="0" y="1254584"/>
                    <a:pt x="0" y="1236987"/>
                  </a:cubicBezTo>
                  <a:lnTo>
                    <a:pt x="0" y="31862"/>
                  </a:lnTo>
                  <a:cubicBezTo>
                    <a:pt x="0" y="14265"/>
                    <a:pt x="14265" y="0"/>
                    <a:pt x="3186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3BABC">
                    <a:alpha val="68000"/>
                  </a:srgbClr>
                </a:gs>
                <a:gs pos="100000">
                  <a:srgbClr val="2C469A">
                    <a:alpha val="68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1263390" cy="1345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0" y="8349946"/>
            <a:ext cx="1507028" cy="1937054"/>
          </a:xfrm>
          <a:custGeom>
            <a:avLst/>
            <a:gdLst/>
            <a:ahLst/>
            <a:cxnLst/>
            <a:rect l="l" t="t" r="r" b="b"/>
            <a:pathLst>
              <a:path w="1507028" h="1937054">
                <a:moveTo>
                  <a:pt x="0" y="0"/>
                </a:moveTo>
                <a:lnTo>
                  <a:pt x="1507028" y="0"/>
                </a:lnTo>
                <a:lnTo>
                  <a:pt x="1507028" y="1937054"/>
                </a:lnTo>
                <a:lnTo>
                  <a:pt x="0" y="19370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755531" y="5603415"/>
            <a:ext cx="3340469" cy="367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63"/>
              </a:lnSpc>
            </a:pPr>
            <a:r>
              <a:rPr lang="en-US" sz="218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Latest Azure features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63929" y="5603414"/>
            <a:ext cx="3045669" cy="367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3"/>
              </a:lnSpc>
            </a:pPr>
            <a:r>
              <a:rPr lang="en-US" sz="218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Prevents drift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86800" y="5601166"/>
            <a:ext cx="3045669" cy="367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3"/>
              </a:lnSpc>
            </a:pPr>
            <a:r>
              <a:rPr lang="en-US" sz="218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Monthly calls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55531" y="4842540"/>
            <a:ext cx="2648946" cy="497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4"/>
              </a:lnSpc>
            </a:pPr>
            <a:r>
              <a:rPr lang="en-US" sz="2917" dirty="0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Flexibility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21165" y="4842540"/>
            <a:ext cx="3658742" cy="497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4"/>
              </a:lnSpc>
            </a:pPr>
            <a:r>
              <a:rPr lang="en-US" sz="2917" dirty="0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Security &amp; Control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89931" y="4842540"/>
            <a:ext cx="3658742" cy="497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4"/>
              </a:lnSpc>
            </a:pPr>
            <a:r>
              <a:rPr lang="en-US" sz="2917" dirty="0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Community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2097" y="1894825"/>
            <a:ext cx="14643805" cy="85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5"/>
              </a:lnSpc>
            </a:pPr>
            <a:r>
              <a:rPr lang="en-US" sz="5600" spc="61" dirty="0">
                <a:solidFill>
                  <a:srgbClr val="F0F4F1"/>
                </a:solidFill>
                <a:latin typeface="Hero"/>
                <a:ea typeface="Hero"/>
                <a:cs typeface="Hero"/>
                <a:sym typeface="Hero"/>
              </a:rPr>
              <a:t>Why Azure Bicep?</a:t>
            </a: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9E3B1D9E-88C7-2C52-9C1A-AA91308B087C}"/>
              </a:ext>
            </a:extLst>
          </p:cNvPr>
          <p:cNvSpPr txBox="1"/>
          <p:nvPr/>
        </p:nvSpPr>
        <p:spPr>
          <a:xfrm>
            <a:off x="2755531" y="6234372"/>
            <a:ext cx="3340469" cy="367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63"/>
              </a:lnSpc>
            </a:pPr>
            <a:r>
              <a:rPr lang="en-US" sz="218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Move at your own pace</a:t>
            </a: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77731523-576E-59EC-002F-72974D712C31}"/>
              </a:ext>
            </a:extLst>
          </p:cNvPr>
          <p:cNvSpPr txBox="1"/>
          <p:nvPr/>
        </p:nvSpPr>
        <p:spPr>
          <a:xfrm>
            <a:off x="2755531" y="6865330"/>
            <a:ext cx="3231449" cy="367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3"/>
              </a:lnSpc>
            </a:pPr>
            <a:r>
              <a:rPr lang="en-US" sz="218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Beyond Azure</a:t>
            </a: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618C1B7B-F374-5C35-5E87-DB0A964D922C}"/>
              </a:ext>
            </a:extLst>
          </p:cNvPr>
          <p:cNvSpPr txBox="1"/>
          <p:nvPr/>
        </p:nvSpPr>
        <p:spPr>
          <a:xfrm>
            <a:off x="7572452" y="6826450"/>
            <a:ext cx="3045669" cy="367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3"/>
              </a:lnSpc>
            </a:pPr>
            <a:r>
              <a:rPr lang="en-US" sz="218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Full idempotency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A67444BE-82E7-488C-5D39-79F933DA94E4}"/>
              </a:ext>
            </a:extLst>
          </p:cNvPr>
          <p:cNvSpPr txBox="1"/>
          <p:nvPr/>
        </p:nvSpPr>
        <p:spPr>
          <a:xfrm>
            <a:off x="7588508" y="6234371"/>
            <a:ext cx="3045669" cy="367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3"/>
              </a:lnSpc>
            </a:pPr>
            <a:r>
              <a:rPr lang="en-US" sz="218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Prevents deletion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F2FF27F6-7EFF-5F12-3A42-1EA2D991B9D6}"/>
              </a:ext>
            </a:extLst>
          </p:cNvPr>
          <p:cNvSpPr txBox="1"/>
          <p:nvPr/>
        </p:nvSpPr>
        <p:spPr>
          <a:xfrm>
            <a:off x="12471624" y="6234371"/>
            <a:ext cx="3045669" cy="367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3"/>
              </a:lnSpc>
            </a:pPr>
            <a:r>
              <a:rPr lang="en-US" sz="218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Influence features</a:t>
            </a: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077BF2E1-1D64-490C-22D2-57D5D2A75159}"/>
              </a:ext>
            </a:extLst>
          </p:cNvPr>
          <p:cNvSpPr txBox="1"/>
          <p:nvPr/>
        </p:nvSpPr>
        <p:spPr>
          <a:xfrm>
            <a:off x="12471623" y="6865330"/>
            <a:ext cx="3045669" cy="367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3"/>
              </a:lnSpc>
            </a:pPr>
            <a:r>
              <a:rPr lang="en-US" sz="218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Report bugs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5735A-6313-14B1-931C-92BA3F88A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9FC0DC-55DC-ED32-DE8D-368C348165E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97964B0A-C085-4759-18D4-34ACAF5E1F57}"/>
              </a:ext>
            </a:extLst>
          </p:cNvPr>
          <p:cNvSpPr/>
          <p:nvPr/>
        </p:nvSpPr>
        <p:spPr>
          <a:xfrm>
            <a:off x="11043700" y="2072550"/>
            <a:ext cx="772388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C4F5D67F-695B-874C-9F01-78376D041BF0}"/>
              </a:ext>
            </a:extLst>
          </p:cNvPr>
          <p:cNvSpPr/>
          <p:nvPr/>
        </p:nvSpPr>
        <p:spPr>
          <a:xfrm>
            <a:off x="0" y="9655199"/>
            <a:ext cx="437549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987691CE-DDCF-2F98-C21A-1E5EDF4AA937}"/>
              </a:ext>
            </a:extLst>
          </p:cNvPr>
          <p:cNvSpPr/>
          <p:nvPr/>
        </p:nvSpPr>
        <p:spPr>
          <a:xfrm>
            <a:off x="-76200" y="8349946"/>
            <a:ext cx="1507028" cy="1937054"/>
          </a:xfrm>
          <a:custGeom>
            <a:avLst/>
            <a:gdLst/>
            <a:ahLst/>
            <a:cxnLst/>
            <a:rect l="l" t="t" r="r" b="b"/>
            <a:pathLst>
              <a:path w="1507028" h="1937054">
                <a:moveTo>
                  <a:pt x="0" y="0"/>
                </a:moveTo>
                <a:lnTo>
                  <a:pt x="1507027" y="0"/>
                </a:lnTo>
                <a:lnTo>
                  <a:pt x="1507027" y="1937054"/>
                </a:lnTo>
                <a:lnTo>
                  <a:pt x="0" y="1937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2B4F5179-2BBE-B296-E69F-98BAFB85DE14}"/>
              </a:ext>
            </a:extLst>
          </p:cNvPr>
          <p:cNvSpPr txBox="1"/>
          <p:nvPr/>
        </p:nvSpPr>
        <p:spPr>
          <a:xfrm>
            <a:off x="1433163" y="661692"/>
            <a:ext cx="9130957" cy="557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66"/>
              </a:lnSpc>
            </a:pPr>
            <a:r>
              <a:rPr lang="en-US" sz="8766" spc="96" dirty="0">
                <a:solidFill>
                  <a:srgbClr val="F0F4F1"/>
                </a:solidFill>
                <a:latin typeface="Hero"/>
                <a:ea typeface="Hero"/>
                <a:cs typeface="Hero"/>
                <a:sym typeface="Hero"/>
              </a:rPr>
              <a:t>How to Pass Resources Between Modules</a:t>
            </a:r>
          </a:p>
        </p:txBody>
      </p:sp>
    </p:spTree>
    <p:extLst>
      <p:ext uri="{BB962C8B-B14F-4D97-AF65-F5344CB8AC3E}">
        <p14:creationId xmlns:p14="http://schemas.microsoft.com/office/powerpoint/2010/main" val="571336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4ABB2-01DE-2428-2595-DB54A0F7C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80D3700-F90E-137F-08BE-2BDE02BD860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1F3842AE-56D6-1D0D-1F13-29AA9E6DF96C}"/>
              </a:ext>
            </a:extLst>
          </p:cNvPr>
          <p:cNvSpPr/>
          <p:nvPr/>
        </p:nvSpPr>
        <p:spPr>
          <a:xfrm>
            <a:off x="11043700" y="2072550"/>
            <a:ext cx="772388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A3982FA6-60D8-2268-1B43-91B4AF30B467}"/>
              </a:ext>
            </a:extLst>
          </p:cNvPr>
          <p:cNvSpPr/>
          <p:nvPr/>
        </p:nvSpPr>
        <p:spPr>
          <a:xfrm>
            <a:off x="0" y="9655199"/>
            <a:ext cx="437549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512927E8-BFB7-D6FC-9DF2-87F55BE91A70}"/>
              </a:ext>
            </a:extLst>
          </p:cNvPr>
          <p:cNvSpPr/>
          <p:nvPr/>
        </p:nvSpPr>
        <p:spPr>
          <a:xfrm>
            <a:off x="-76200" y="8349946"/>
            <a:ext cx="1507028" cy="1937054"/>
          </a:xfrm>
          <a:custGeom>
            <a:avLst/>
            <a:gdLst/>
            <a:ahLst/>
            <a:cxnLst/>
            <a:rect l="l" t="t" r="r" b="b"/>
            <a:pathLst>
              <a:path w="1507028" h="1937054">
                <a:moveTo>
                  <a:pt x="0" y="0"/>
                </a:moveTo>
                <a:lnTo>
                  <a:pt x="1507027" y="0"/>
                </a:lnTo>
                <a:lnTo>
                  <a:pt x="1507027" y="1937054"/>
                </a:lnTo>
                <a:lnTo>
                  <a:pt x="0" y="1937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79D7A56F-00F4-D769-B9DB-1771F0BDCD67}"/>
              </a:ext>
            </a:extLst>
          </p:cNvPr>
          <p:cNvSpPr txBox="1"/>
          <p:nvPr/>
        </p:nvSpPr>
        <p:spPr>
          <a:xfrm>
            <a:off x="1433163" y="661692"/>
            <a:ext cx="9130957" cy="2749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66"/>
              </a:lnSpc>
            </a:pPr>
            <a:r>
              <a:rPr lang="en-US" sz="8766" spc="96" dirty="0">
                <a:solidFill>
                  <a:srgbClr val="F0F4F1"/>
                </a:solidFill>
                <a:latin typeface="Hero"/>
                <a:ea typeface="Hero"/>
                <a:cs typeface="Hero"/>
                <a:sym typeface="Hero"/>
              </a:rPr>
              <a:t>Use Custom Failures</a:t>
            </a:r>
          </a:p>
        </p:txBody>
      </p:sp>
    </p:spTree>
    <p:extLst>
      <p:ext uri="{BB962C8B-B14F-4D97-AF65-F5344CB8AC3E}">
        <p14:creationId xmlns:p14="http://schemas.microsoft.com/office/powerpoint/2010/main" val="3159145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0FEE9-8422-7AC9-D2C6-62A4B28E5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9F266EA-8AEB-2DF8-DC4F-8573ED28B31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0C0E7013-B095-D422-52DD-C9B54CF89579}"/>
              </a:ext>
            </a:extLst>
          </p:cNvPr>
          <p:cNvSpPr/>
          <p:nvPr/>
        </p:nvSpPr>
        <p:spPr>
          <a:xfrm>
            <a:off x="11043700" y="2072550"/>
            <a:ext cx="772388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D6ECF6B7-B08E-B239-CC46-CE8083D2B173}"/>
              </a:ext>
            </a:extLst>
          </p:cNvPr>
          <p:cNvSpPr/>
          <p:nvPr/>
        </p:nvSpPr>
        <p:spPr>
          <a:xfrm>
            <a:off x="0" y="9655199"/>
            <a:ext cx="437549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10A1869-F666-9E4D-1A03-1396330DB205}"/>
              </a:ext>
            </a:extLst>
          </p:cNvPr>
          <p:cNvSpPr/>
          <p:nvPr/>
        </p:nvSpPr>
        <p:spPr>
          <a:xfrm>
            <a:off x="-76200" y="8349946"/>
            <a:ext cx="1507028" cy="1937054"/>
          </a:xfrm>
          <a:custGeom>
            <a:avLst/>
            <a:gdLst/>
            <a:ahLst/>
            <a:cxnLst/>
            <a:rect l="l" t="t" r="r" b="b"/>
            <a:pathLst>
              <a:path w="1507028" h="1937054">
                <a:moveTo>
                  <a:pt x="0" y="0"/>
                </a:moveTo>
                <a:lnTo>
                  <a:pt x="1507027" y="0"/>
                </a:lnTo>
                <a:lnTo>
                  <a:pt x="1507027" y="1937054"/>
                </a:lnTo>
                <a:lnTo>
                  <a:pt x="0" y="1937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81981EF-BBB7-50AB-1B25-7F8AAB18918E}"/>
              </a:ext>
            </a:extLst>
          </p:cNvPr>
          <p:cNvSpPr txBox="1"/>
          <p:nvPr/>
        </p:nvSpPr>
        <p:spPr>
          <a:xfrm>
            <a:off x="1433163" y="661692"/>
            <a:ext cx="9130957" cy="416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66"/>
              </a:lnSpc>
            </a:pPr>
            <a:r>
              <a:rPr lang="en-US" sz="8766" spc="96" dirty="0">
                <a:solidFill>
                  <a:srgbClr val="F0F4F1"/>
                </a:solidFill>
                <a:latin typeface="Hero"/>
                <a:ea typeface="Hero"/>
                <a:cs typeface="Hero"/>
                <a:sym typeface="Hero"/>
              </a:rPr>
              <a:t>How to Test Lambda Functions</a:t>
            </a:r>
          </a:p>
        </p:txBody>
      </p:sp>
    </p:spTree>
    <p:extLst>
      <p:ext uri="{BB962C8B-B14F-4D97-AF65-F5344CB8AC3E}">
        <p14:creationId xmlns:p14="http://schemas.microsoft.com/office/powerpoint/2010/main" val="94156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48BE3-6FFB-0037-493D-998A174FF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37F9495-0A6C-25E5-0DDC-D11C05DFB1E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82D069B6-0850-3E74-7D7A-F4A197261B41}"/>
              </a:ext>
            </a:extLst>
          </p:cNvPr>
          <p:cNvSpPr/>
          <p:nvPr/>
        </p:nvSpPr>
        <p:spPr>
          <a:xfrm>
            <a:off x="11043700" y="2072550"/>
            <a:ext cx="772388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A8F6635B-9EAB-EF5C-9E99-F506553CBD91}"/>
              </a:ext>
            </a:extLst>
          </p:cNvPr>
          <p:cNvSpPr/>
          <p:nvPr/>
        </p:nvSpPr>
        <p:spPr>
          <a:xfrm>
            <a:off x="0" y="9655199"/>
            <a:ext cx="437549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3D25752A-181F-DCB0-F4A2-692917D16540}"/>
              </a:ext>
            </a:extLst>
          </p:cNvPr>
          <p:cNvSpPr/>
          <p:nvPr/>
        </p:nvSpPr>
        <p:spPr>
          <a:xfrm>
            <a:off x="-76200" y="8349946"/>
            <a:ext cx="1507028" cy="1937054"/>
          </a:xfrm>
          <a:custGeom>
            <a:avLst/>
            <a:gdLst/>
            <a:ahLst/>
            <a:cxnLst/>
            <a:rect l="l" t="t" r="r" b="b"/>
            <a:pathLst>
              <a:path w="1507028" h="1937054">
                <a:moveTo>
                  <a:pt x="0" y="0"/>
                </a:moveTo>
                <a:lnTo>
                  <a:pt x="1507027" y="0"/>
                </a:lnTo>
                <a:lnTo>
                  <a:pt x="1507027" y="1937054"/>
                </a:lnTo>
                <a:lnTo>
                  <a:pt x="0" y="1937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0D3341C-E360-5AEE-C402-D5C844B52996}"/>
              </a:ext>
            </a:extLst>
          </p:cNvPr>
          <p:cNvSpPr txBox="1"/>
          <p:nvPr/>
        </p:nvSpPr>
        <p:spPr>
          <a:xfrm>
            <a:off x="1433163" y="661692"/>
            <a:ext cx="9130957" cy="416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66"/>
              </a:lnSpc>
            </a:pPr>
            <a:r>
              <a:rPr lang="en-US" sz="8766" spc="96" dirty="0">
                <a:solidFill>
                  <a:srgbClr val="F0F4F1"/>
                </a:solidFill>
                <a:latin typeface="Hero"/>
                <a:ea typeface="Hero"/>
                <a:cs typeface="Hero"/>
                <a:sym typeface="Hero"/>
              </a:rPr>
              <a:t>Define Default Values for Parameters</a:t>
            </a:r>
          </a:p>
        </p:txBody>
      </p:sp>
    </p:spTree>
    <p:extLst>
      <p:ext uri="{BB962C8B-B14F-4D97-AF65-F5344CB8AC3E}">
        <p14:creationId xmlns:p14="http://schemas.microsoft.com/office/powerpoint/2010/main" val="1286275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394</Words>
  <Application>Microsoft Office PowerPoint</Application>
  <PresentationFormat>Custom</PresentationFormat>
  <Paragraphs>109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Hero Bold</vt:lpstr>
      <vt:lpstr>Calibri</vt:lpstr>
      <vt:lpstr>Consolas</vt:lpstr>
      <vt:lpstr>Montserrat</vt:lpstr>
      <vt:lpstr>Aptos</vt:lpstr>
      <vt:lpstr>Hero</vt:lpstr>
      <vt:lpstr>Arial</vt:lpstr>
      <vt:lpstr>Cascadia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Presentation</dc:title>
  <dc:creator>Stanislav Zhelyazkov</dc:creator>
  <cp:lastModifiedBy>Stanislav Zhelyazkov</cp:lastModifiedBy>
  <cp:revision>14</cp:revision>
  <dcterms:created xsi:type="dcterms:W3CDTF">2006-08-16T00:00:00Z</dcterms:created>
  <dcterms:modified xsi:type="dcterms:W3CDTF">2025-05-07T12:06:49Z</dcterms:modified>
  <dc:identifier>DAGgSz3USBs</dc:identifier>
</cp:coreProperties>
</file>